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media/image1.png" ContentType="image/png"/>
  <Override PartName="/ppt/media/image2.wmf" ContentType="image/x-wmf"/>
  <Override PartName="/ppt/media/image3.wmf" ContentType="image/x-wmf"/>
  <Override PartName="/ppt/media/image4.wmf" ContentType="image/x-wmf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media/image5.png" ContentType="image/png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6.xml" ContentType="application/vnd.openxmlformats-officedocument.presentationml.slideLayout+xml"/>
  <Override PartName="/ppt/media/image6.wmf" ContentType="image/x-wmf"/>
  <Override PartName="/ppt/slides/slide14.xml" ContentType="application/vnd.openxmlformats-officedocument.presentationml.slide+xml"/>
  <Override PartName="/ppt/media/image7.wmf" ContentType="image/x-wmf"/>
  <Override PartName="/ppt/slides/slide15.xml" ContentType="application/vnd.openxmlformats-officedocument.presentationml.slide+xml"/>
  <Override PartName="/ppt/media/image8.png" ContentType="image/png"/>
  <Override PartName="/ppt/slides/slide16.xml" ContentType="application/vnd.openxmlformats-officedocument.presentationml.slide+xml"/>
  <Override PartName="/ppt/media/image9.png" ContentType="image/png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media/image10.png" ContentType="image/png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media/image11.jpg" ContentType="image/jpeg"/>
  <Override PartName="/ppt/theme/theme2.xml" ContentType="application/vnd.openxmlformats-officedocument.theme+xml"/>
  <Override PartName="/ppt/theme/theme3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  <p:sldMasterId r:id="rId3"/>
    <p:sldMasterId r:id="rId4"/>
  </p:sldMasterIdLst>
  <p:sldIdLst>
    <p:sldId id="315" r:id="rId5"/>
    <p:sldId id="256" r:id="rId11"/>
    <p:sldId id="260" r:id="rId13"/>
    <p:sldId id="314" r:id="rId15"/>
    <p:sldId id="263" r:id="rId17"/>
    <p:sldId id="309" r:id="rId18"/>
    <p:sldId id="310" r:id="rId20"/>
    <p:sldId id="297" r:id="rId21"/>
    <p:sldId id="300" r:id="rId22"/>
    <p:sldId id="298" r:id="rId24"/>
    <p:sldId id="299" r:id="rId25"/>
    <p:sldId id="302" r:id="rId26"/>
    <p:sldId id="311" r:id="rId27"/>
    <p:sldId id="312" r:id="rId30"/>
    <p:sldId id="307" r:id="rId32"/>
    <p:sldId id="306" r:id="rId34"/>
    <p:sldId id="303" r:id="rId36"/>
    <p:sldId id="304" r:id="rId37"/>
    <p:sldId id="313" r:id="rId38"/>
    <p:sldId id="305" r:id="rId39"/>
    <p:sldId id="280" r:id="rId40"/>
    <p:sldId id="290" r:id="rId42"/>
    <p:sldId id="296" r:id="rId43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slideMaster" Target="/ppt/slideMasters/slideMaster2.xml" /><Relationship Id="rId4" Type="http://schemas.openxmlformats.org/officeDocument/2006/relationships/slideMaster" Target="/ppt/slideMasters/slideMaster3.xml" /><Relationship Id="rId5" Type="http://schemas.openxmlformats.org/officeDocument/2006/relationships/slide" Target="/ppt/slides/slide1.xml" /><Relationship Id="rId11" Type="http://schemas.openxmlformats.org/officeDocument/2006/relationships/slide" Target="/ppt/slides/slide2.xml" /><Relationship Id="rId13" Type="http://schemas.openxmlformats.org/officeDocument/2006/relationships/slide" Target="/ppt/slides/slide3.xml" /><Relationship Id="rId15" Type="http://schemas.openxmlformats.org/officeDocument/2006/relationships/slide" Target="/ppt/slides/slide4.xml" /><Relationship Id="rId17" Type="http://schemas.openxmlformats.org/officeDocument/2006/relationships/slide" Target="/ppt/slides/slide5.xml" /><Relationship Id="rId18" Type="http://schemas.openxmlformats.org/officeDocument/2006/relationships/slide" Target="/ppt/slides/slide6.xml" /><Relationship Id="rId20" Type="http://schemas.openxmlformats.org/officeDocument/2006/relationships/slide" Target="/ppt/slides/slide7.xml" /><Relationship Id="rId21" Type="http://schemas.openxmlformats.org/officeDocument/2006/relationships/slide" Target="/ppt/slides/slide8.xml" /><Relationship Id="rId22" Type="http://schemas.openxmlformats.org/officeDocument/2006/relationships/slide" Target="/ppt/slides/slide9.xml" /><Relationship Id="rId24" Type="http://schemas.openxmlformats.org/officeDocument/2006/relationships/slide" Target="/ppt/slides/slide10.xml" /><Relationship Id="rId25" Type="http://schemas.openxmlformats.org/officeDocument/2006/relationships/slide" Target="/ppt/slides/slide11.xml" /><Relationship Id="rId26" Type="http://schemas.openxmlformats.org/officeDocument/2006/relationships/slide" Target="/ppt/slides/slide12.xml" /><Relationship Id="rId27" Type="http://schemas.openxmlformats.org/officeDocument/2006/relationships/slide" Target="/ppt/slides/slide13.xml" /><Relationship Id="rId30" Type="http://schemas.openxmlformats.org/officeDocument/2006/relationships/slide" Target="/ppt/slides/slide14.xml" /><Relationship Id="rId32" Type="http://schemas.openxmlformats.org/officeDocument/2006/relationships/slide" Target="/ppt/slides/slide15.xml" /><Relationship Id="rId34" Type="http://schemas.openxmlformats.org/officeDocument/2006/relationships/slide" Target="/ppt/slides/slide16.xml" /><Relationship Id="rId36" Type="http://schemas.openxmlformats.org/officeDocument/2006/relationships/slide" Target="/ppt/slides/slide17.xml" /><Relationship Id="rId37" Type="http://schemas.openxmlformats.org/officeDocument/2006/relationships/slide" Target="/ppt/slides/slide18.xml" /><Relationship Id="rId38" Type="http://schemas.openxmlformats.org/officeDocument/2006/relationships/slide" Target="/ppt/slides/slide19.xml" /><Relationship Id="rId39" Type="http://schemas.openxmlformats.org/officeDocument/2006/relationships/slide" Target="/ppt/slides/slide20.xml" /><Relationship Id="rId40" Type="http://schemas.openxmlformats.org/officeDocument/2006/relationships/slide" Target="/ppt/slides/slide21.xml" /><Relationship Id="rId42" Type="http://schemas.openxmlformats.org/officeDocument/2006/relationships/slide" Target="/ppt/slides/slide22.xml" /><Relationship Id="rId43" Type="http://schemas.openxmlformats.org/officeDocument/2006/relationships/slide" Target="/ppt/slides/slide23.xml" /><Relationship Id="rId45" Type="http://schemas.openxmlformats.org/officeDocument/2006/relationships/theme" Target="/ppt/theme/theme1.xml" /><Relationship Id="rId47" Type="http://schemas.openxmlformats.org/officeDocument/2006/relationships/theme" Target="/ppt/theme/theme2.xml" /><Relationship Id="rId48" Type="http://schemas.openxmlformats.org/officeDocument/2006/relationships/theme" Target="/ppt/theme/theme3.xml" /></Relationship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5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6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7.xml.rels>&#65279;<?xml version="1.0" encoding="utf-8"?><Relationships xmlns="http://schemas.openxmlformats.org/package/2006/relationships"><Relationship Id="rId4" Type="http://schemas.openxmlformats.org/officeDocument/2006/relationships/slideMaster" Target="/ppt/slideMasters/slideMaster3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6B22-439E-4F15-A28C-C33D2E26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9E775D-6026-46C4-9D1C-83B8D7550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1.xml" /><Relationship Id="rId12" Type="http://schemas.openxmlformats.org/officeDocument/2006/relationships/slideLayout" Target="/ppt/slideLayouts/slideLayout2.xml" /><Relationship Id="rId16" Type="http://schemas.openxmlformats.org/officeDocument/2006/relationships/slideLayout" Target="/ppt/slideLayouts/slideLayout4.xml" /><Relationship Id="rId28" Type="http://schemas.openxmlformats.org/officeDocument/2006/relationships/slideLayout" Target="/ppt/slideLayouts/slideLayout6.xml" /><Relationship Id="rId45" Type="http://schemas.openxmlformats.org/officeDocument/2006/relationships/theme" Target="/ppt/theme/theme1.xml" /></Relationships>
</file>

<file path=ppt/slideMasters/_rels/slideMaster2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3.xml" /><Relationship Id="rId19" Type="http://schemas.openxmlformats.org/officeDocument/2006/relationships/slideLayout" Target="/ppt/slideLayouts/slideLayout5.xml" /><Relationship Id="rId46" Type="http://schemas.openxmlformats.org/officeDocument/2006/relationships/image" Target="/ppt/media/image11.jpg" /><Relationship Id="rId47" Type="http://schemas.openxmlformats.org/officeDocument/2006/relationships/theme" Target="/ppt/theme/theme2.xml" /></Relationships>
</file>

<file path=ppt/slideMasters/_rels/slideMaster3.xml.rels>&#65279;<?xml version="1.0" encoding="utf-8"?><Relationships xmlns="http://schemas.openxmlformats.org/package/2006/relationships"><Relationship Id="rId44" Type="http://schemas.openxmlformats.org/officeDocument/2006/relationships/slideLayout" Target="/ppt/slideLayouts/slideLayout7.xml" /><Relationship Id="rId48" Type="http://schemas.openxmlformats.org/officeDocument/2006/relationships/theme" Target="/ppt/theme/theme3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6"/>
    <p:sldLayoutId r:id="rId12"/>
    <p:sldLayoutId r:id="rId16"/>
    <p:sldLayoutId r:id="rId28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>
                <a:latin typeface="Times New Roman"/>
              </a:defRPr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>
                <a:latin typeface="Times New Roman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14"/>
    <p:sldLayoutId r:id="rId19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1pPr>
      <a:lvl2pPr marL="742950" indent="-285750" rtl="0">
        <a:spcBef>
          <a:spcPct val="20000"/>
        </a:spcBef>
        <a:buFont typeface="Times New Roman"/>
        <a:buChar char="–"/>
        <a:defRPr lang="en-US" sz="2800">
          <a:solidFill>
            <a:srgbClr val="000000"/>
          </a:solidFill>
          <a:latin typeface="Times New Roman"/>
        </a:defRPr>
      </a:lvl2pPr>
      <a:lvl3pPr marL="1143000" indent="-228600" rtl="0">
        <a:spcBef>
          <a:spcPct val="20000"/>
        </a:spcBef>
        <a:buFont typeface="Times New Roman"/>
        <a:buChar char="•"/>
        <a:defRPr lang="en-US" sz="2400">
          <a:solidFill>
            <a:srgbClr val="000000"/>
          </a:solidFill>
          <a:latin typeface="Times New Roman"/>
        </a:defRPr>
      </a:lvl3pPr>
      <a:lvl4pPr marL="1600200" indent="-228600" rtl="0">
        <a:spcBef>
          <a:spcPct val="20000"/>
        </a:spcBef>
        <a:buFont typeface="Times New Roman"/>
        <a:buChar char="–"/>
        <a:defRPr lang="en-US" sz="2000">
          <a:solidFill>
            <a:srgbClr val="000000"/>
          </a:solidFill>
          <a:latin typeface="Times New Roman"/>
        </a:defRPr>
      </a:lvl4pPr>
      <a:lvl5pPr marL="2057400" indent="-228600" rtl="0">
        <a:spcBef>
          <a:spcPct val="20000"/>
        </a:spcBef>
        <a:buFont typeface="Times New Roman"/>
        <a:buChar char="»"/>
        <a:defRPr lang="en-US" sz="2000">
          <a:solidFill>
            <a:srgbClr val="000000"/>
          </a:solidFill>
          <a:latin typeface="Times New Roman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9pPr>
    </p:body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 rot="3172564">
            <a:off x="7777162" y="-14287"/>
            <a:ext cx="1162050" cy="2084387"/>
          </a:xfrm>
          <a:custGeom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</a:path>
            </a:pathLst>
          </a:custGeom>
          <a:solidFill>
            <a:srgbClr val="FFFFFF"/>
          </a:solidFill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title" idx="0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ln/>
        </p:spPr>
        <p:txBody>
          <a:bodyPr anchor="b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4" name=""/>
          <p:cNvSpPr/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Comic Sans MS"/>
              </a:defRPr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>
                <a:latin typeface="Comic Sans MS"/>
              </a:defRPr>
            </a:lvl1pPr>
          </a:lstStyle>
          <a:p>
            <a:endParaRPr/>
          </a:p>
        </p:txBody>
      </p:sp>
      <p:sp>
        <p:nvSpPr>
          <p:cNvPr id="7" name=""/>
          <p:cNvSpPr/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>
                <a:latin typeface="Comic Sans MS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8" name=""/>
          <p:cNvSpPr/>
          <p:nvPr/>
        </p:nvSpPr>
        <p:spPr>
          <a:xfrm rot="3172564">
            <a:off x="7864475" y="25400"/>
            <a:ext cx="1165225" cy="2097087"/>
          </a:xfrm>
          <a:custGeom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</a:path>
            </a:pathLst>
          </a:custGeom>
          <a:solidFill>
            <a:srgbClr val="703dff"/>
          </a:solidFill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 rot="3172564">
            <a:off x="7831137" y="192087"/>
            <a:ext cx="1025525" cy="1571625"/>
          </a:xfrm>
          <a:custGeom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</a:path>
            </a:pathLst>
          </a:custGeom>
          <a:solidFill>
            <a:srgbClr val="ffb800"/>
          </a:solidFill>
          <a:ln/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10" name=""/>
          <p:cNvGrpSpPr/>
          <p:nvPr/>
        </p:nvGrpSpPr>
        <p:grpSpPr>
          <a:xfrm>
            <a:off x="7937" y="5540375"/>
            <a:ext cx="1784350" cy="1246187"/>
            <a:chOff x="5" y="3490"/>
            <a:chExt cx="1124" cy="785"/>
          </a:xfrm>
        </p:grpSpPr>
        <p:sp>
          <p:nvSpPr>
            <p:cNvPr id="11" name=""/>
            <p:cNvSpPr/>
            <p:nvPr/>
          </p:nvSpPr>
          <p:spPr>
            <a:xfrm>
              <a:off x="5" y="3490"/>
              <a:ext cx="1124" cy="78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2" name=""/>
            <p:cNvSpPr/>
            <p:nvPr/>
          </p:nvSpPr>
          <p:spPr>
            <a:xfrm rot="0">
              <a:off x="24" y="3505"/>
              <a:ext cx="1089" cy="649"/>
            </a:xfrm>
            <a:custGeom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</a:path>
              </a:pathLst>
            </a:custGeom>
            <a:solidFill>
              <a:srgbClr val="F8F8F8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 rot="0">
              <a:off x="1022" y="3582"/>
              <a:ext cx="71" cy="129"/>
            </a:xfrm>
            <a:custGeom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</a:path>
              </a:pathLst>
            </a:custGeom>
            <a:solidFill>
              <a:schemeClr val="accent1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4" name=""/>
            <p:cNvSpPr/>
            <p:nvPr/>
          </p:nvSpPr>
          <p:spPr>
            <a:xfrm rot="0">
              <a:off x="20" y="3774"/>
              <a:ext cx="792" cy="410"/>
            </a:xfrm>
            <a:custGeom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</a:path>
              </a:pathLst>
            </a:custGeom>
            <a:solidFill>
              <a:srgbClr val="ff0000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5" name=""/>
            <p:cNvSpPr/>
            <p:nvPr/>
          </p:nvSpPr>
          <p:spPr>
            <a:xfrm rot="0">
              <a:off x="129" y="3808"/>
              <a:ext cx="525" cy="374"/>
            </a:xfrm>
            <a:custGeom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</a:path>
              </a:pathLst>
            </a:custGeom>
            <a:solidFill>
              <a:srgbClr val="ffb800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/>
          </p:nvSpPr>
          <p:spPr>
            <a:xfrm rot="0">
              <a:off x="485" y="3532"/>
              <a:ext cx="135" cy="121"/>
            </a:xfrm>
            <a:custGeom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</a:path>
              </a:pathLst>
            </a:custGeom>
            <a:solidFill>
              <a:schemeClr val="hlink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7" name=""/>
            <p:cNvSpPr/>
            <p:nvPr/>
          </p:nvSpPr>
          <p:spPr>
            <a:xfrm rot="0">
              <a:off x="641" y="4163"/>
              <a:ext cx="76" cy="112"/>
            </a:xfrm>
            <a:custGeom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</a:path>
              </a:pathLst>
            </a:custGeom>
            <a:solidFill>
              <a:schemeClr val="hlink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8" name=""/>
            <p:cNvSpPr/>
            <p:nvPr/>
          </p:nvSpPr>
          <p:spPr>
            <a:xfrm rot="0">
              <a:off x="504" y="3607"/>
              <a:ext cx="193" cy="383"/>
            </a:xfrm>
            <a:custGeom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</a:path>
              </a:pathLst>
            </a:custGeom>
            <a:solidFill>
              <a:srgbClr val="ffb800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9" name=""/>
            <p:cNvSpPr/>
            <p:nvPr/>
          </p:nvSpPr>
          <p:spPr>
            <a:xfrm rot="0">
              <a:off x="668" y="3590"/>
              <a:ext cx="364" cy="174"/>
            </a:xfrm>
            <a:custGeom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</a:path>
              </a:pathLst>
            </a:custGeom>
            <a:solidFill>
              <a:srgbClr val="ffb800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0" name=""/>
            <p:cNvSpPr/>
            <p:nvPr/>
          </p:nvSpPr>
          <p:spPr>
            <a:xfrm rot="0">
              <a:off x="347" y="3693"/>
              <a:ext cx="156" cy="67"/>
            </a:xfrm>
            <a:custGeom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</a:path>
              </a:pathLst>
            </a:custGeom>
            <a:solidFill>
              <a:schemeClr val="accent1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21" name=""/>
            <p:cNvGrpSpPr/>
            <p:nvPr/>
          </p:nvGrpSpPr>
          <p:grpSpPr>
            <a:xfrm>
              <a:off x="5" y="3490"/>
              <a:ext cx="1124" cy="780"/>
              <a:chOff x="5" y="3490"/>
              <a:chExt cx="1124" cy="780"/>
            </a:xfrm>
          </p:grpSpPr>
          <p:sp>
            <p:nvSpPr>
              <p:cNvPr id="22" name=""/>
              <p:cNvSpPr/>
              <p:nvPr/>
            </p:nvSpPr>
            <p:spPr>
              <a:xfrm rot="0">
                <a:off x="5" y="3490"/>
                <a:ext cx="1124" cy="78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23" name=""/>
              <p:cNvGrpSpPr/>
              <p:nvPr/>
            </p:nvGrpSpPr>
            <p:grpSpPr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4" name=""/>
                <p:cNvSpPr/>
                <p:nvPr/>
              </p:nvSpPr>
              <p:spPr>
                <a:xfrm rot="0">
                  <a:off x="499" y="3562"/>
                  <a:ext cx="548" cy="70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5" name=""/>
                <p:cNvSpPr/>
                <p:nvPr/>
              </p:nvSpPr>
              <p:spPr>
                <a:xfrm>
                  <a:off x="499" y="3587"/>
                  <a:ext cx="157" cy="87"/>
                </a:xfrm>
                <a:custGeom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6" name=""/>
                <p:cNvSpPr/>
                <p:nvPr/>
              </p:nvSpPr>
              <p:spPr>
                <a:xfrm>
                  <a:off x="636" y="4137"/>
                  <a:ext cx="115" cy="133"/>
                </a:xfrm>
                <a:custGeom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7" name=""/>
                <p:cNvSpPr/>
                <p:nvPr/>
              </p:nvSpPr>
              <p:spPr>
                <a:xfrm>
                  <a:off x="1004" y="3562"/>
                  <a:ext cx="43" cy="117"/>
                </a:xfrm>
                <a:custGeom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</p:grpSp>
          <p:sp>
            <p:nvSpPr>
              <p:cNvPr id="28" name=""/>
              <p:cNvSpPr/>
              <p:nvPr/>
            </p:nvSpPr>
            <p:spPr>
              <a:xfrm rot="0">
                <a:off x="76" y="3732"/>
                <a:ext cx="595" cy="250"/>
              </a:xfrm>
              <a:custGeom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</a:path>
                </a:pathLst>
              </a:custGeom>
              <a:solidFill>
                <a:schemeClr val="accent2"/>
              </a:solidFill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29" name=""/>
              <p:cNvSpPr/>
              <p:nvPr/>
            </p:nvSpPr>
            <p:spPr>
              <a:xfrm rot="0">
                <a:off x="260" y="3886"/>
                <a:ext cx="244" cy="148"/>
              </a:xfrm>
              <a:custGeom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</a:path>
                </a:pathLst>
              </a:custGeom>
              <a:solidFill>
                <a:schemeClr val="accent2"/>
              </a:solidFill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30" name=""/>
              <p:cNvSpPr/>
              <p:nvPr/>
            </p:nvSpPr>
            <p:spPr>
              <a:xfrm rot="0">
                <a:off x="565" y="3680"/>
                <a:ext cx="107" cy="238"/>
              </a:xfrm>
              <a:custGeom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</a:path>
                </a:pathLst>
              </a:custGeom>
              <a:solidFill>
                <a:schemeClr val="accent2"/>
              </a:solidFill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31" name=""/>
              <p:cNvGrpSpPr/>
              <p:nvPr/>
            </p:nvGrpSpPr>
            <p:grpSpPr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2" name=""/>
                <p:cNvSpPr/>
                <p:nvPr/>
              </p:nvSpPr>
              <p:spPr>
                <a:xfrm rot="0">
                  <a:off x="5" y="3490"/>
                  <a:ext cx="1124" cy="67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3" name=""/>
                <p:cNvSpPr/>
                <p:nvPr/>
              </p:nvSpPr>
              <p:spPr>
                <a:xfrm>
                  <a:off x="669" y="4048"/>
                  <a:ext cx="75" cy="87"/>
                </a:xfrm>
                <a:custGeom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4" name=""/>
                <p:cNvSpPr/>
                <p:nvPr/>
              </p:nvSpPr>
              <p:spPr>
                <a:xfrm>
                  <a:off x="5" y="3728"/>
                  <a:ext cx="842" cy="440"/>
                </a:xfrm>
                <a:custGeom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5" name=""/>
                <p:cNvSpPr/>
                <p:nvPr/>
              </p:nvSpPr>
              <p:spPr>
                <a:xfrm>
                  <a:off x="106" y="3770"/>
                  <a:ext cx="80" cy="167"/>
                </a:xfrm>
                <a:custGeom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6" name=""/>
                <p:cNvSpPr/>
                <p:nvPr/>
              </p:nvSpPr>
              <p:spPr>
                <a:xfrm>
                  <a:off x="449" y="3490"/>
                  <a:ext cx="322" cy="594"/>
                </a:xfrm>
                <a:custGeom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7" name=""/>
                <p:cNvSpPr/>
                <p:nvPr/>
              </p:nvSpPr>
              <p:spPr>
                <a:xfrm>
                  <a:off x="578" y="3650"/>
                  <a:ext cx="96" cy="252"/>
                </a:xfrm>
                <a:custGeom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8" name=""/>
                <p:cNvSpPr/>
                <p:nvPr/>
              </p:nvSpPr>
              <p:spPr>
                <a:xfrm>
                  <a:off x="328" y="3630"/>
                  <a:ext cx="195" cy="135"/>
                </a:xfrm>
                <a:custGeom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9" name=""/>
                <p:cNvSpPr/>
                <p:nvPr/>
              </p:nvSpPr>
              <p:spPr>
                <a:xfrm>
                  <a:off x="658" y="3538"/>
                  <a:ext cx="471" cy="212"/>
                </a:xfrm>
                <a:custGeom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40" name=""/>
                <p:cNvSpPr/>
                <p:nvPr/>
              </p:nvSpPr>
              <p:spPr>
                <a:xfrm>
                  <a:off x="717" y="3606"/>
                  <a:ext cx="245" cy="86"/>
                </a:xfrm>
                <a:custGeom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</p:grpSp>
        </p:grpSp>
      </p:grpSp>
      <p:grpSp>
        <p:nvGrpSpPr>
          <p:cNvPr id="41" name=""/>
          <p:cNvGrpSpPr/>
          <p:nvPr/>
        </p:nvGrpSpPr>
        <p:grpSpPr>
          <a:xfrm>
            <a:off x="8680450" y="2116137"/>
            <a:ext cx="385762" cy="4308475"/>
            <a:chOff x="5468" y="1333"/>
            <a:chExt cx="243" cy="2714"/>
          </a:xfrm>
        </p:grpSpPr>
        <p:sp>
          <p:nvSpPr>
            <p:cNvPr id="42" name=""/>
            <p:cNvSpPr/>
            <p:nvPr/>
          </p:nvSpPr>
          <p:spPr>
            <a:xfrm>
              <a:off x="5468" y="1333"/>
              <a:ext cx="243" cy="271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3" name=""/>
            <p:cNvSpPr/>
            <p:nvPr/>
          </p:nvSpPr>
          <p:spPr>
            <a:xfrm flipH="1">
              <a:off x="5468" y="2620"/>
              <a:ext cx="205" cy="1427"/>
            </a:xfrm>
            <a:custGeom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</a:path>
              </a:pathLst>
            </a:custGeom>
            <a:solidFill>
              <a:srgbClr val="703dff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4" name=""/>
            <p:cNvSpPr/>
            <p:nvPr/>
          </p:nvSpPr>
          <p:spPr>
            <a:xfrm flipH="1">
              <a:off x="5506" y="1333"/>
              <a:ext cx="205" cy="1633"/>
            </a:xfrm>
            <a:custGeom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</a:path>
              </a:pathLst>
            </a:custGeom>
            <a:solidFill>
              <a:srgbClr val="703dff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</p:grpSp>
      <p:grpSp>
        <p:nvGrpSpPr>
          <p:cNvPr id="45" name=""/>
          <p:cNvGrpSpPr/>
          <p:nvPr/>
        </p:nvGrpSpPr>
        <p:grpSpPr>
          <a:xfrm>
            <a:off x="7318375" y="90487"/>
            <a:ext cx="2133600" cy="1911350"/>
            <a:chOff x="4610" y="57"/>
            <a:chExt cx="1344" cy="1204"/>
          </a:xfrm>
        </p:grpSpPr>
        <p:sp>
          <p:nvSpPr>
            <p:cNvPr id="46" name=""/>
            <p:cNvSpPr/>
            <p:nvPr/>
          </p:nvSpPr>
          <p:spPr>
            <a:xfrm>
              <a:off x="4610" y="57"/>
              <a:ext cx="1344" cy="120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47" name=""/>
            <p:cNvGrpSpPr/>
            <p:nvPr/>
          </p:nvGrpSpPr>
          <p:grpSpPr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8" name=""/>
              <p:cNvSpPr/>
              <p:nvPr/>
            </p:nvSpPr>
            <p:spPr>
              <a:xfrm rot="0">
                <a:off x="4610" y="57"/>
                <a:ext cx="1344" cy="120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49" name=""/>
              <p:cNvSpPr/>
              <p:nvPr/>
            </p:nvSpPr>
            <p:spPr>
              <a:xfrm rot="3172564">
                <a:off x="5317" y="1199"/>
                <a:ext cx="288" cy="62"/>
              </a:xfrm>
              <a:custGeom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</a:path>
                </a:pathLst>
              </a:custGeom>
              <a:solidFill>
                <a:schemeClr val="accent2"/>
              </a:solidFill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50" name=""/>
              <p:cNvGrpSpPr/>
              <p:nvPr/>
            </p:nvGrpSpPr>
            <p:grpSpPr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1" name=""/>
                <p:cNvSpPr/>
                <p:nvPr/>
              </p:nvSpPr>
              <p:spPr>
                <a:xfrm>
                  <a:off x="4610" y="57"/>
                  <a:ext cx="1344" cy="985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2" name=""/>
                <p:cNvSpPr/>
                <p:nvPr/>
              </p:nvSpPr>
              <p:spPr>
                <a:xfrm rot="3172564">
                  <a:off x="4980" y="57"/>
                  <a:ext cx="125" cy="153"/>
                </a:xfrm>
                <a:custGeom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3" name=""/>
                <p:cNvSpPr/>
                <p:nvPr/>
              </p:nvSpPr>
              <p:spPr>
                <a:xfrm rot="3172564">
                  <a:off x="4964" y="416"/>
                  <a:ext cx="438" cy="269"/>
                </a:xfrm>
                <a:custGeom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4" name=""/>
                <p:cNvSpPr/>
                <p:nvPr/>
              </p:nvSpPr>
              <p:spPr>
                <a:xfrm rot="3172564">
                  <a:off x="4662" y="378"/>
                  <a:ext cx="898" cy="505"/>
                </a:xfrm>
                <a:custGeom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5" name=""/>
                <p:cNvSpPr/>
                <p:nvPr/>
              </p:nvSpPr>
              <p:spPr>
                <a:xfrm rot="3172564">
                  <a:off x="4610" y="274"/>
                  <a:ext cx="1344" cy="758"/>
                </a:xfrm>
                <a:custGeom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6" name=""/>
                <p:cNvSpPr/>
                <p:nvPr/>
              </p:nvSpPr>
              <p:spPr>
                <a:xfrm rot="3172564">
                  <a:off x="5321" y="873"/>
                  <a:ext cx="122" cy="169"/>
                </a:xfrm>
                <a:custGeom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7" name=""/>
                <p:cNvSpPr/>
                <p:nvPr/>
              </p:nvSpPr>
              <p:spPr>
                <a:xfrm rot="3172564">
                  <a:off x="5272" y="787"/>
                  <a:ext cx="144" cy="181"/>
                </a:xfrm>
                <a:custGeom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8" name=""/>
                <p:cNvSpPr/>
                <p:nvPr/>
              </p:nvSpPr>
              <p:spPr>
                <a:xfrm rot="3172564">
                  <a:off x="5002" y="193"/>
                  <a:ext cx="147" cy="181"/>
                </a:xfrm>
                <a:custGeom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9" name=""/>
                <p:cNvSpPr/>
                <p:nvPr/>
              </p:nvSpPr>
              <p:spPr>
                <a:xfrm rot="3172564">
                  <a:off x="4969" y="121"/>
                  <a:ext cx="138" cy="179"/>
                </a:xfrm>
                <a:custGeom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</a:path>
                  </a:pathLst>
                </a:custGeom>
                <a:solidFill>
                  <a:schemeClr val="accent2"/>
                </a:solidFill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</p:grpSp>
        </p:grpSp>
        <p:sp>
          <p:nvSpPr>
            <p:cNvPr id="60" name=""/>
            <p:cNvSpPr/>
            <p:nvPr/>
          </p:nvSpPr>
          <p:spPr>
            <a:xfrm>
              <a:off x="4870" y="84"/>
              <a:ext cx="42" cy="96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</p:grp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44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omic Sans MS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omic Sans MS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omic Sans MS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omic Sans MS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omic Sans MS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omic Sans MS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omic Sans MS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omic Sans MS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Comic Sans MS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Comic Sans MS"/>
        <a:buChar char="•"/>
        <a:defRPr lang="en-US" sz="3200">
          <a:solidFill>
            <a:srgbClr val="000000"/>
          </a:solidFill>
          <a:latin typeface="Comic Sans MS"/>
        </a:defRPr>
      </a:lvl1pPr>
      <a:lvl2pPr marL="742950" indent="-285750" rtl="0">
        <a:spcBef>
          <a:spcPct val="20000"/>
        </a:spcBef>
        <a:buFont typeface="Comic Sans MS"/>
        <a:buChar char="–"/>
        <a:defRPr lang="en-US" sz="2800">
          <a:solidFill>
            <a:srgbClr val="000000"/>
          </a:solidFill>
          <a:latin typeface="Comic Sans MS"/>
        </a:defRPr>
      </a:lvl2pPr>
      <a:lvl3pPr marL="1143000" indent="-228600" rtl="0">
        <a:spcBef>
          <a:spcPct val="20000"/>
        </a:spcBef>
        <a:buFont typeface="Comic Sans MS"/>
        <a:buChar char="•"/>
        <a:defRPr lang="en-US" sz="2400">
          <a:solidFill>
            <a:srgbClr val="000000"/>
          </a:solidFill>
          <a:latin typeface="Comic Sans MS"/>
        </a:defRPr>
      </a:lvl3pPr>
      <a:lvl4pPr marL="1600200" indent="-228600" rtl="0">
        <a:spcBef>
          <a:spcPct val="20000"/>
        </a:spcBef>
        <a:buFont typeface="Comic Sans MS"/>
        <a:buChar char="–"/>
        <a:defRPr lang="en-US" sz="2000">
          <a:solidFill>
            <a:srgbClr val="000000"/>
          </a:solidFill>
          <a:latin typeface="Comic Sans MS"/>
        </a:defRPr>
      </a:lvl4pPr>
      <a:lvl5pPr marL="2057400" indent="-228600" rtl="0">
        <a:spcBef>
          <a:spcPct val="20000"/>
        </a:spcBef>
        <a:buFont typeface="Comic Sans MS"/>
        <a:buChar char="»"/>
        <a:defRPr lang="en-US" sz="2000">
          <a:solidFill>
            <a:srgbClr val="000000"/>
          </a:solidFill>
          <a:latin typeface="Comic Sans MS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Comic Sans MS"/>
        <a:buChar char="•"/>
        <a:defRPr lang="en-US" sz="3200">
          <a:solidFill>
            <a:srgbClr val="000000"/>
          </a:solidFill>
          <a:latin typeface="Comic Sans MS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Comic Sans MS"/>
        <a:buChar char="•"/>
        <a:defRPr lang="en-US" sz="3200">
          <a:solidFill>
            <a:srgbClr val="000000"/>
          </a:solidFill>
          <a:latin typeface="Comic Sans MS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Comic Sans MS"/>
        <a:buChar char="•"/>
        <a:defRPr lang="en-US" sz="3200">
          <a:solidFill>
            <a:srgbClr val="000000"/>
          </a:solidFill>
          <a:latin typeface="Comic Sans MS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Comic Sans MS"/>
        <a:buChar char="•"/>
        <a:defRPr lang="en-US" sz="3200">
          <a:solidFill>
            <a:srgbClr val="000000"/>
          </a:solidFill>
          <a:latin typeface="Comic Sans MS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7" Type="http://schemas.openxmlformats.org/officeDocument/2006/relationships/image" Target="/ppt/media/image1.png" /><Relationship Id="rId8" Type="http://schemas.openxmlformats.org/officeDocument/2006/relationships/image" Target="/ppt/media/image2.wmf" /><Relationship Id="rId9" Type="http://schemas.openxmlformats.org/officeDocument/2006/relationships/image" Target="/ppt/media/image3.wmf" /><Relationship Id="rId10" Type="http://schemas.openxmlformats.org/officeDocument/2006/relationships/image" Target="/ppt/media/image4.wmf" /><Relationship Id="rId6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19" Type="http://schemas.openxmlformats.org/officeDocument/2006/relationships/slideLayout" Target="/ppt/slideLayouts/slideLayout5.xml" /></Relationships>
</file>

<file path=ppt/slides/_rels/slide11.xml.rels>&#65279;<?xml version="1.0" encoding="utf-8"?><Relationships xmlns="http://schemas.openxmlformats.org/package/2006/relationships"><Relationship Id="rId16" Type="http://schemas.openxmlformats.org/officeDocument/2006/relationships/slideLayout" Target="/ppt/slideLayouts/slideLayout4.xml" /></Relationships>
</file>

<file path=ppt/slides/_rels/slide12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1.xml" /></Relationships>
</file>

<file path=ppt/slides/_rels/slide13.xml.rels>&#65279;<?xml version="1.0" encoding="utf-8"?><Relationships xmlns="http://schemas.openxmlformats.org/package/2006/relationships"><Relationship Id="rId29" Type="http://schemas.openxmlformats.org/officeDocument/2006/relationships/image" Target="/ppt/media/image6.wmf" /><Relationship Id="rId28" Type="http://schemas.openxmlformats.org/officeDocument/2006/relationships/slideLayout" Target="/ppt/slideLayouts/slideLayout6.xml" /></Relationships>
</file>

<file path=ppt/slides/_rels/slide14.xml.rels>&#65279;<?xml version="1.0" encoding="utf-8"?><Relationships xmlns="http://schemas.openxmlformats.org/package/2006/relationships"><Relationship Id="rId31" Type="http://schemas.openxmlformats.org/officeDocument/2006/relationships/image" Target="/ppt/media/image7.wmf" /><Relationship Id="rId28" Type="http://schemas.openxmlformats.org/officeDocument/2006/relationships/slideLayout" Target="/ppt/slideLayouts/slideLayout6.xml" /></Relationships>
</file>

<file path=ppt/slides/_rels/slide15.xml.rels>&#65279;<?xml version="1.0" encoding="utf-8"?><Relationships xmlns="http://schemas.openxmlformats.org/package/2006/relationships"><Relationship Id="rId33" Type="http://schemas.openxmlformats.org/officeDocument/2006/relationships/image" Target="/ppt/media/image8.png" /><Relationship Id="rId16" Type="http://schemas.openxmlformats.org/officeDocument/2006/relationships/slideLayout" Target="/ppt/slideLayouts/slideLayout4.xml" /></Relationships>
</file>

<file path=ppt/slides/_rels/slide16.xml.rels>&#65279;<?xml version="1.0" encoding="utf-8"?><Relationships xmlns="http://schemas.openxmlformats.org/package/2006/relationships"><Relationship Id="rId35" Type="http://schemas.openxmlformats.org/officeDocument/2006/relationships/image" Target="/ppt/media/image9.png" /><Relationship Id="rId16" Type="http://schemas.openxmlformats.org/officeDocument/2006/relationships/slideLayout" Target="/ppt/slideLayouts/slideLayout4.xml" /></Relationships>
</file>

<file path=ppt/slides/_rels/slide17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1.xml" /></Relationships>
</file>

<file path=ppt/slides/_rels/slide18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3.xml" /></Relationships>
</file>

<file path=ppt/slides/_rels/slide19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3.xml" /></Relationships>
</file>

<file path=ppt/slides/_rels/slide2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2.xml" /></Relationships>
</file>

<file path=ppt/slides/_rels/slide20.xml.rels>&#65279;<?xml version="1.0" encoding="utf-8"?><Relationships xmlns="http://schemas.openxmlformats.org/package/2006/relationships"><Relationship Id="rId16" Type="http://schemas.openxmlformats.org/officeDocument/2006/relationships/slideLayout" Target="/ppt/slideLayouts/slideLayout4.xml" /></Relationships>
</file>

<file path=ppt/slides/_rels/slide21.xml.rels>&#65279;<?xml version="1.0" encoding="utf-8"?><Relationships xmlns="http://schemas.openxmlformats.org/package/2006/relationships"><Relationship Id="rId41" Type="http://schemas.openxmlformats.org/officeDocument/2006/relationships/image" Target="/ppt/media/image10.png" /><Relationship Id="rId14" Type="http://schemas.openxmlformats.org/officeDocument/2006/relationships/slideLayout" Target="/ppt/slideLayouts/slideLayout3.xml" /></Relationships>
</file>

<file path=ppt/slides/_rels/slide22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3.xml" /></Relationships>
</file>

<file path=ppt/slides/_rels/slide23.xml.rels>&#65279;<?xml version="1.0" encoding="utf-8"?><Relationships xmlns="http://schemas.openxmlformats.org/package/2006/relationships"><Relationship Id="rId44" Type="http://schemas.openxmlformats.org/officeDocument/2006/relationships/slideLayout" Target="/ppt/slideLayouts/slideLayout7.xml" /></Relationships>
</file>

<file path=ppt/slides/_rels/slide3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3.xml" /></Relationships>
</file>

<file path=ppt/slides/_rels/slide4.xml.rels>&#65279;<?xml version="1.0" encoding="utf-8"?><Relationships xmlns="http://schemas.openxmlformats.org/package/2006/relationships"><Relationship Id="rId16" Type="http://schemas.openxmlformats.org/officeDocument/2006/relationships/slideLayout" Target="/ppt/slideLayouts/slideLayout4.xml" /></Relationships>
</file>

<file path=ppt/slides/_rels/slide5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3.xml" /></Relationships>
</file>

<file path=ppt/slides/_rels/slide6.xml.rels>&#65279;<?xml version="1.0" encoding="utf-8"?><Relationships xmlns="http://schemas.openxmlformats.org/package/2006/relationships"><Relationship Id="rId19" Type="http://schemas.openxmlformats.org/officeDocument/2006/relationships/slideLayout" Target="/ppt/slideLayouts/slideLayout5.xml" /></Relationships>
</file>

<file path=ppt/slides/_rels/slide7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3.xml" /></Relationships>
</file>

<file path=ppt/slides/_rels/slide8.xml.rels>&#65279;<?xml version="1.0" encoding="utf-8"?><Relationships xmlns="http://schemas.openxmlformats.org/package/2006/relationships"><Relationship Id="rId19" Type="http://schemas.openxmlformats.org/officeDocument/2006/relationships/slideLayout" Target="/ppt/slideLayouts/slideLayout5.xml" /></Relationships>
</file>

<file path=ppt/slides/_rels/slide9.xml.rels>&#65279;<?xml version="1.0" encoding="utf-8"?><Relationships xmlns="http://schemas.openxmlformats.org/package/2006/relationships"><Relationship Id="rId23" Type="http://schemas.openxmlformats.org/officeDocument/2006/relationships/image" Target="/ppt/media/image5.png" /><Relationship Id="rId14" Type="http://schemas.openxmlformats.org/officeDocument/2006/relationships/slideLayout" Target="/ppt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81000" y="152400"/>
            <a:ext cx="1079500" cy="10795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304800" y="457200"/>
            <a:ext cx="2209800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71C05"/>
                </a:solidFill>
              </a:rPr>
              <a:t>复习：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895600" y="304800"/>
            <a:ext cx="38862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4C0AF2"/>
                </a:solidFill>
              </a:rPr>
              <a:t>直线与圆的位置关系</a:t>
            </a:r>
            <a:endParaRPr/>
          </a:p>
        </p:txBody>
      </p:sp>
      <p:graphicFrame>
        <p:nvGraphicFramePr>
          <p:cNvPr id="4" name=""/>
          <p:cNvGraphicFramePr>
            <a:graphicFrameLocks noGrp="1"/>
          </p:cNvGraphicFramePr>
          <p:nvPr/>
        </p:nvGraphicFramePr>
        <p:xfrm>
          <a:off x="457200" y="1219200"/>
          <a:ext cx="8458200" cy="5595937"/>
        </p:xfrm>
        <a:graphic>
          <a:graphicData uri="http://schemas.openxmlformats.org/drawingml/2006/table">
            <a:tbl>
              <a:tblPr/>
              <a:tblGrid>
                <a:gridCol w="2286000"/>
                <a:gridCol w="2046287"/>
                <a:gridCol w="1992312"/>
                <a:gridCol w="2133600"/>
              </a:tblGrid>
              <a:tr h="762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600">
                          <a:solidFill>
                            <a:srgbClr val="4C0AF2"/>
                          </a:solidFill>
                        </a:rPr>
                        <a:t>直线与圆的</a:t>
                      </a:r>
                      <a:endParaRPr/>
                    </a:p>
                    <a:p>
                      <a:pPr marL="0" indent="0" algn="ctr">
                        <a:buNone/>
                      </a:pPr>
                      <a:r>
                        <a:rPr lang="en-US" sz="2600">
                          <a:solidFill>
                            <a:srgbClr val="4C0AF2"/>
                          </a:solidFill>
                        </a:rPr>
                        <a:t>位置关系</a:t>
                      </a:r>
                      <a:endParaRPr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</a:rPr>
                        <a:t>     相交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</a:rPr>
                        <a:t>     相切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4000" b="1">
                          <a:solidFill>
                            <a:srgbClr val="FF0000"/>
                          </a:solidFill>
                        </a:rPr>
                        <a:t>      相离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69703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US" sz="2400" b="1"/>
                    </a:p>
                    <a:p>
                      <a:pPr marL="0" indent="0" algn="ctr">
                        <a:buNone/>
                      </a:pPr>
                      <a:endParaRPr lang="en-US" sz="2400" b="1"/>
                    </a:p>
                    <a:p>
                      <a:pPr marL="0" indent="0" algn="ctr">
                        <a:buNone/>
                      </a:pPr>
                      <a:r>
                        <a:rPr lang="en-US" sz="2400" b="1"/>
                        <a:t>图       形</a:t>
                      </a:r>
                      <a:endParaRPr/>
                    </a:p>
                    <a:p>
                      <a:pPr marL="0" indent="0" algn="ctr">
                        <a:buNone/>
                      </a:pPr>
                      <a:endParaRPr lang="en-US" sz="2400" b="1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200"/>
                        <a:t>           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200"/>
                        <a:t>           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200"/>
                        <a:t>            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="1"/>
                        <a:t>公共点个数</a:t>
                      </a:r>
                      <a:endParaRPr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200"/>
                        <a:t>        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200"/>
                        <a:t>        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="1"/>
                        <a:t>公共点名称</a:t>
                      </a:r>
                      <a:endParaRPr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200"/>
                        <a:t>        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200"/>
                        <a:t>        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="1"/>
                        <a:t>直线名称</a:t>
                      </a:r>
                      <a:endParaRPr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68738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="1"/>
                        <a:t>圆心到直线距离d与半径r的关系</a:t>
                      </a:r>
                      <a:endParaRPr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FF3399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9050" cmpd="sng" algn="ctr">
                      <a:solidFill>
                        <a:srgbClr val="009900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743200" y="2133600"/>
            <a:ext cx="2143125" cy="1685925"/>
          </a:xfrm>
          <a:prstGeom prst="rect">
            <a:avLst/>
          </a:prstGeom>
          <a:noFill/>
          <a:ln/>
        </p:spPr>
      </p:pic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4724400" y="2133600"/>
            <a:ext cx="2152650" cy="1704975"/>
          </a:xfrm>
          <a:prstGeom prst="rect">
            <a:avLst/>
          </a:prstGeom>
          <a:noFill/>
          <a:ln/>
        </p:spPr>
      </p:pic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6781800" y="2133600"/>
            <a:ext cx="2105025" cy="1571625"/>
          </a:xfrm>
          <a:prstGeom prst="rect">
            <a:avLst/>
          </a:prstGeom>
          <a:noFill/>
          <a:ln/>
        </p:spPr>
      </p:pic>
      <p:sp>
        <p:nvSpPr>
          <p:cNvPr id="5" name=""/>
          <p:cNvSpPr/>
          <p:nvPr/>
        </p:nvSpPr>
        <p:spPr>
          <a:xfrm>
            <a:off x="3352800" y="3810000"/>
            <a:ext cx="11430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2 个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276600" y="4419600"/>
            <a:ext cx="12954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交点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276600" y="4953000"/>
            <a:ext cx="10668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割线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334000" y="3810000"/>
            <a:ext cx="11430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1 个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5334000" y="4419600"/>
            <a:ext cx="12192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切点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5334000" y="4953000"/>
            <a:ext cx="11430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切线</a:t>
            </a:r>
            <a:endParaRPr/>
          </a:p>
        </p:txBody>
      </p:sp>
      <p:sp>
        <p:nvSpPr>
          <p:cNvPr id="11" name=""/>
          <p:cNvSpPr/>
          <p:nvPr/>
        </p:nvSpPr>
        <p:spPr>
          <a:xfrm flipV="1">
            <a:off x="6781800" y="4419600"/>
            <a:ext cx="2133600" cy="53340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2" name=""/>
          <p:cNvSpPr/>
          <p:nvPr/>
        </p:nvSpPr>
        <p:spPr>
          <a:xfrm flipV="1">
            <a:off x="6781800" y="4953000"/>
            <a:ext cx="2133600" cy="53340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3" name=""/>
          <p:cNvSpPr/>
          <p:nvPr/>
        </p:nvSpPr>
        <p:spPr>
          <a:xfrm>
            <a:off x="3276600" y="5562600"/>
            <a:ext cx="13716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d &lt; r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5334000" y="5562600"/>
            <a:ext cx="13716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d = r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7391400" y="5562600"/>
            <a:ext cx="13716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d &gt; r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7391400" y="3810000"/>
            <a:ext cx="12954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没有</a:t>
            </a:r>
            <a:endParaRPr/>
          </a:p>
        </p:txBody>
      </p:sp>
      <p:sp>
        <p:nvSpPr>
          <p:cNvPr id="17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9387" y="1412875"/>
            <a:ext cx="8569325" cy="30829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1、定义法：和圆有且只有一个公共点的直线是圆的切线。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2、数量法（d=r）：和圆心距离等于半径的直线是圆的切线。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3、判定定理：经过半径外端且垂直于这条半径的直线是圆的切线。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23850" y="333375"/>
            <a:ext cx="7086600" cy="914400"/>
          </a:xfrm>
          <a:solidFill>
            <a:schemeClr val="accent2"/>
          </a:solidFill>
          <a:ln>
            <a:solidFill>
              <a:srgbClr val="3333cc"/>
            </a:solidFill>
          </a:ln>
          <a:effectLst>
            <a:outerShdw dist="36512" dir="2700000" algn="ctr">
              <a:srgbClr val="C0C0C0">
                <a:alpha val="80000"/>
              </a:srgbClr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3333cc"/>
                  </a:solidFill>
                </a:ln>
                <a:solidFill>
                  <a:schemeClr val="accent2"/>
                </a:solidFill>
                <a:effectLst>
                  <a:outerShdw dist="36512" dir="2700000" algn="ctr">
                    <a:srgbClr val="C0C0C0">
                      <a:alpha val="80000"/>
                    </a:srgbClr>
                  </a:outerShdw>
                </a:effectLst>
                <a:latin typeface="隶书"/>
              </a:rPr>
              <a:t>证明直线与圆相切有如下三种途径:
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358775" y="4724400"/>
            <a:ext cx="8785225" cy="11874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3300"/>
                </a:solidFill>
                <a:latin typeface="Times New Roman"/>
              </a:rPr>
              <a:t>即：若直线与圆的一个公共点已指明，则连接这点和圆心，说明直线垂直于经过这点的半径；若直线与圆的公共点未指明，则过圆心作直线的垂线段，然后说明这条线段的长等于圆的半径．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219700" y="2276475"/>
            <a:ext cx="2952750" cy="2952750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3" name=""/>
          <p:cNvSpPr/>
          <p:nvPr/>
        </p:nvSpPr>
        <p:spPr>
          <a:xfrm>
            <a:off x="6516687" y="3098800"/>
            <a:ext cx="323850" cy="76200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.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948487" y="3140075"/>
            <a:ext cx="460375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O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659562" y="3643312"/>
            <a:ext cx="0" cy="1584325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6443662" y="5156200"/>
            <a:ext cx="441325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A</a:t>
            </a:r>
            <a:endParaRPr/>
          </a:p>
        </p:txBody>
      </p:sp>
      <p:sp>
        <p:nvSpPr>
          <p:cNvPr id="7" name=""/>
          <p:cNvSpPr/>
          <p:nvPr/>
        </p:nvSpPr>
        <p:spPr>
          <a:xfrm flipH="1">
            <a:off x="5076825" y="5227637"/>
            <a:ext cx="3527425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8296275" y="4694237"/>
            <a:ext cx="420687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L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6659562" y="5011737"/>
            <a:ext cx="288925" cy="0"/>
          </a:xfrm>
          <a:prstGeom prst="line">
            <a:avLst/>
          </a:prstGeom>
          <a:ln w="28575">
            <a:solidFill>
              <a:srgbClr val="3333cc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6948487" y="5011737"/>
            <a:ext cx="0" cy="215900"/>
          </a:xfrm>
          <a:prstGeom prst="line">
            <a:avLst/>
          </a:prstGeom>
          <a:ln w="28575">
            <a:solidFill>
              <a:srgbClr val="3333cc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250825" y="5661025"/>
            <a:ext cx="7092950" cy="792162"/>
          </a:xfrm>
          <a:prstGeom prst="rect">
            <a:avLst/>
          </a:prstGeom>
          <a:solidFill>
            <a:schemeClr val="accent2"/>
          </a:solidFill>
          <a:ln w="38100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2" name=""/>
          <p:cNvSpPr/>
          <p:nvPr/>
        </p:nvSpPr>
        <p:spPr>
          <a:xfrm>
            <a:off x="395287" y="1555750"/>
            <a:ext cx="4176712" cy="3240087"/>
          </a:xfrm>
          <a:prstGeom prst="rect">
            <a:avLst/>
          </a:prstGeom>
          <a:solidFill>
            <a:schemeClr val="bg1"/>
          </a:solidFill>
          <a:ln w="57150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3" name=""/>
          <p:cNvSpPr/>
          <p:nvPr/>
        </p:nvSpPr>
        <p:spPr>
          <a:xfrm>
            <a:off x="627062" y="1619250"/>
            <a:ext cx="3944937" cy="252888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将</a:t>
            </a:r>
            <a:r>
              <a:rPr lang="en-US" sz="2800" b="1">
                <a:solidFill>
                  <a:srgbClr val="FF0000"/>
                </a:solidFill>
                <a:latin typeface="Times New Roman"/>
              </a:rPr>
              <a:t>切线判定定理</a:t>
            </a:r>
            <a:endParaRPr/>
          </a:p>
          <a:p>
            <a:pPr/>
            <a:r>
              <a:rPr lang="en-US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反过来,如果L是⊙O</a:t>
            </a:r>
            <a:endParaRPr/>
          </a:p>
          <a:p>
            <a:pPr/>
            <a:r>
              <a:rPr lang="en-US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的切线,切点为A,那么</a:t>
            </a:r>
            <a:endParaRPr/>
          </a:p>
          <a:p>
            <a:pPr/>
            <a:r>
              <a:rPr lang="en-US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半径OA与直线L是不</a:t>
            </a:r>
            <a:endParaRPr/>
          </a:p>
          <a:p>
            <a:pPr/>
            <a:r>
              <a:rPr lang="en-US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是一定垂直呢?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1547812" y="4148137"/>
            <a:ext cx="2519362" cy="51911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一定垂直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323850" y="5011737"/>
            <a:ext cx="3548062" cy="64135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切线的性质定理: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468312" y="5661025"/>
            <a:ext cx="7488237" cy="6413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圆的切线垂直于过切点的半径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539750" y="179387"/>
            <a:ext cx="7273925" cy="9461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/>
              </a:rPr>
              <a:t>切线判定定理</a:t>
            </a:r>
            <a:r>
              <a:rPr lang="en-US" sz="2800" b="1">
                <a:solidFill>
                  <a:srgbClr val="000000"/>
                </a:solidFill>
                <a:latin typeface="Times New Roman"/>
              </a:rPr>
              <a:t>：经过半径外端且垂直于这条半径的直线是圆的切线。</a:t>
            </a:r>
            <a:endParaRPr/>
          </a:p>
        </p:txBody>
      </p:sp>
      <p:sp>
        <p:nvSpPr>
          <p:cNvPr id="18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/>
      <p:bldP spid="14" grpId="0" animBg="1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563937" y="3500437"/>
            <a:ext cx="2592387" cy="2376487"/>
          </a:xfrm>
          <a:prstGeom prst="ellipse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3" name=""/>
          <p:cNvSpPr/>
          <p:nvPr/>
        </p:nvSpPr>
        <p:spPr>
          <a:xfrm>
            <a:off x="4859337" y="3500437"/>
            <a:ext cx="0" cy="2376487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3635375" y="3500437"/>
            <a:ext cx="2520950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3708400" y="5876925"/>
            <a:ext cx="2305050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4643437" y="2997200"/>
            <a:ext cx="5048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mic Sans MS"/>
              </a:rPr>
              <a:t>A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5940425" y="5661025"/>
            <a:ext cx="8636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mic Sans MS"/>
              </a:rPr>
              <a:t>L</a:t>
            </a:r>
            <a:r>
              <a:rPr lang="en-US" sz="2800" b="1">
                <a:latin typeface="Comic Sans MS"/>
              </a:rPr>
              <a:t>1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6084887" y="3068637"/>
            <a:ext cx="7207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mic Sans MS"/>
              </a:rPr>
              <a:t>L</a:t>
            </a:r>
            <a:r>
              <a:rPr lang="en-US" sz="2800" b="1">
                <a:latin typeface="Comic Sans MS"/>
              </a:rPr>
              <a:t>2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4643437" y="5876925"/>
            <a:ext cx="5048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mic Sans MS"/>
              </a:rPr>
              <a:t>B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4787900" y="4292600"/>
            <a:ext cx="5048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mic Sans MS"/>
              </a:rPr>
              <a:t>O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323850" y="0"/>
            <a:ext cx="7848600" cy="253047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4000" b="1">
                <a:latin typeface="黑体"/>
              </a:rPr>
              <a:t>如图，AB是⊙O的直径，直线</a:t>
            </a:r>
            <a:r>
              <a:rPr lang="en-US" sz="2800" b="1">
                <a:latin typeface="Comic Sans MS"/>
              </a:rPr>
              <a:t>L</a:t>
            </a:r>
            <a:r>
              <a:rPr lang="en-US" sz="2800" b="1">
                <a:latin typeface="Comic Sans MS"/>
              </a:rPr>
              <a:t>1、</a:t>
            </a:r>
            <a:r>
              <a:rPr lang="en-US" sz="2800" b="1">
                <a:latin typeface="Comic Sans MS"/>
              </a:rPr>
              <a:t>L</a:t>
            </a:r>
            <a:r>
              <a:rPr lang="en-US" sz="2800" b="1">
                <a:latin typeface="Comic Sans MS"/>
              </a:rPr>
              <a:t>2</a:t>
            </a:r>
            <a:endParaRPr/>
          </a:p>
          <a:p>
            <a:pPr/>
            <a:r>
              <a:rPr lang="en-US" sz="4000" b="1">
                <a:latin typeface="黑体"/>
              </a:rPr>
              <a:t>是⊙O的切线，A、B是切点,直线</a:t>
            </a:r>
            <a:r>
              <a:rPr lang="en-US" sz="2800" b="1">
                <a:latin typeface="Comic Sans MS"/>
              </a:rPr>
              <a:t>L</a:t>
            </a:r>
            <a:r>
              <a:rPr lang="en-US" sz="2800" b="1">
                <a:latin typeface="Comic Sans MS"/>
              </a:rPr>
              <a:t>1、</a:t>
            </a:r>
            <a:r>
              <a:rPr lang="en-US" sz="2800" b="1">
                <a:latin typeface="Comic Sans MS"/>
              </a:rPr>
              <a:t>L</a:t>
            </a:r>
            <a:r>
              <a:rPr lang="en-US" sz="2800" b="1">
                <a:latin typeface="Comic Sans MS"/>
              </a:rPr>
              <a:t>2</a:t>
            </a:r>
            <a:r>
              <a:rPr lang="en-US" sz="4000" b="1">
                <a:latin typeface="黑体"/>
              </a:rPr>
              <a:t>有怎样的位置关系？</a:t>
            </a:r>
            <a:endParaRPr/>
          </a:p>
          <a:p>
            <a:pPr/>
            <a:endParaRPr lang="en-US" sz="4000" b="1">
              <a:latin typeface="黑体"/>
            </a:endParaRPr>
          </a:p>
        </p:txBody>
      </p:sp>
      <p:sp>
        <p:nvSpPr>
          <p:cNvPr id="12" name=""/>
          <p:cNvSpPr/>
          <p:nvPr/>
        </p:nvSpPr>
        <p:spPr>
          <a:xfrm>
            <a:off x="1116012" y="2708275"/>
            <a:ext cx="1143000" cy="1435100"/>
          </a:xfrm>
          <a:gradFill rotWithShape="1">
            <a:gsLst>
              <a:gs pos="0">
                <a:srgbClr val="6600CC"/>
              </a:gs>
              <a:gs pos="100000">
                <a:srgbClr val="CC00CC"/>
              </a:gs>
            </a:gsLst>
            <a:lin ang="5400000" scaled="1"/>
          </a:gradFill>
          <a:ln>
            <a:solidFill>
              <a:srgbClr val="CC99FF"/>
            </a:solidFill>
          </a:ln>
          <a:effectLst>
            <a:outerShdw dist="53975" dir="2700000" algn="ctr">
              <a:srgbClr val="9999FF">
                <a:alpha val="80000"/>
              </a:srgbClr>
            </a:outerShdw>
          </a:effec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/>
            <a:r>
              <a:rPr sz="11264" kern="10">
                <a:ln>
                  <a:solidFill>
                    <a:srgbClr val="CC99FF"/>
                  </a:solidFill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975" dir="2700000" algn="ctr">
                    <a:srgbClr val="9999FF">
                      <a:alpha val="80000"/>
                    </a:srgbClr>
                  </a:outerShdw>
                </a:effectLst>
                <a:latin typeface="华文中宋"/>
              </a:rPr>
              <a:t>练习</a:t>
            </a:r>
            <a:endParaRPr/>
          </a:p>
        </p:txBody>
      </p:sp>
      <p:sp>
        <p:nvSpPr>
          <p:cNvPr id="1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39750" y="549275"/>
            <a:ext cx="7920037" cy="1504950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45000"/>
              </a:lnSpc>
            </a:pPr>
            <a:r>
              <a:rPr lang="en-US" sz="3200" b="1"/>
              <a:t>已知如图,半径为5cm的⊙O切AC于点B,AB=5cm,BC=        cm,求∠AOC的度数.</a:t>
            </a:r>
            <a:endParaRPr/>
          </a:p>
        </p:txBody>
      </p:sp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>
          <a:xfrm>
            <a:off x="3563937" y="1268412"/>
            <a:ext cx="1008062" cy="850900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2195512" y="2997200"/>
            <a:ext cx="2160587" cy="2160587"/>
          </a:xfrm>
          <a:prstGeom prst="ellips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2011362" y="4005262"/>
            <a:ext cx="3167062" cy="1152525"/>
          </a:xfrm>
          <a:prstGeom prst="triangl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971550" y="5013325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A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2916237" y="5373687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B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5364162" y="4868862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C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2700337" y="3429000"/>
            <a:ext cx="500062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O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3276600" y="4005262"/>
            <a:ext cx="0" cy="1152525"/>
          </a:xfrm>
          <a:prstGeom prst="line">
            <a:avLst/>
          </a:prstGeom>
          <a:ln w="38100">
            <a:solidFill>
              <a:srgbClr val="FF00FF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851275" y="2492375"/>
            <a:ext cx="1944687" cy="1944687"/>
          </a:xfrm>
          <a:prstGeom prst="ellips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3" name=""/>
          <p:cNvSpPr/>
          <p:nvPr/>
        </p:nvSpPr>
        <p:spPr>
          <a:xfrm flipV="1">
            <a:off x="2268537" y="3500437"/>
            <a:ext cx="3527425" cy="71437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 flipH="1">
            <a:off x="2268537" y="2565400"/>
            <a:ext cx="2159000" cy="1008062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3779837" y="1989137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A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276600" y="3644900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B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1692275" y="3429000"/>
            <a:ext cx="455612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P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4500562" y="3573462"/>
            <a:ext cx="500062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O</a:t>
            </a:r>
            <a:endParaRPr/>
          </a:p>
        </p:txBody>
      </p:sp>
      <p:sp>
        <p:nvSpPr>
          <p:cNvPr id="9" name=""/>
          <p:cNvSpPr/>
          <p:nvPr/>
        </p:nvSpPr>
        <p:spPr>
          <a:xfrm flipH="1" flipV="1">
            <a:off x="4356100" y="2636837"/>
            <a:ext cx="503237" cy="863600"/>
          </a:xfrm>
          <a:prstGeom prst="line">
            <a:avLst/>
          </a:prstGeom>
          <a:ln>
            <a:solidFill>
              <a:srgbClr val="FF00FF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6064250" y="3203575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C</a:t>
            </a:r>
            <a:endParaRPr/>
          </a:p>
        </p:txBody>
      </p:sp>
      <p:grpSp>
        <p:nvGrpSpPr>
          <p:cNvPr id="11" name=""/>
          <p:cNvGrpSpPr/>
          <p:nvPr/>
        </p:nvGrpSpPr>
        <p:grpSpPr>
          <a:xfrm>
            <a:off x="468312" y="404812"/>
            <a:ext cx="7869237" cy="1554162"/>
            <a:chOff x="295" y="255"/>
            <a:chExt cx="4957" cy="979"/>
          </a:xfrm>
        </p:grpSpPr>
        <p:sp>
          <p:nvSpPr>
            <p:cNvPr id="12" name=""/>
            <p:cNvSpPr/>
            <p:nvPr/>
          </p:nvSpPr>
          <p:spPr>
            <a:xfrm>
              <a:off x="295" y="255"/>
              <a:ext cx="4957" cy="97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295" y="255"/>
              <a:ext cx="4957" cy="979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3200" b="1"/>
                <a:t>如图,BC是⊙O的直径,P是CB延长线上一点,PA切⊙O于A,若PA=       ,PB=1,求⊙O的半径.</a:t>
              </a:r>
              <a:endParaRPr/>
            </a:p>
          </p:txBody>
        </p:sp>
        <p:pic>
          <p:nvPicPr>
            <p:cNvPr id="7" name="" descr=""/>
            <p:cNvPicPr>
              <a:picLocks noChangeAspect="1" noChangeArrowheads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>
            <a:xfrm>
              <a:off x="3061" y="572"/>
              <a:ext cx="373" cy="373"/>
            </a:xfrm>
            <a:prstGeom prst="rect">
              <a:avLst/>
            </a:prstGeom>
            <a:noFill/>
            <a:ln/>
          </p:spPr>
        </p:pic>
      </p:grpSp>
      <p:sp>
        <p:nvSpPr>
          <p:cNvPr id="1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>
          <a:xfrm>
            <a:off x="3779837" y="1125537"/>
            <a:ext cx="4319587" cy="3890962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231775" y="158750"/>
            <a:ext cx="8393112" cy="137318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3.AB是⊙O的直径,AE平分∠BAC交⊙O于点E,过点E</a:t>
            </a:r>
            <a:endParaRPr/>
          </a:p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作⊙O的切线交AC于点D,试判断△AED的形状,并</a:t>
            </a:r>
            <a:endParaRPr/>
          </a:p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说明理由.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724525" y="2852737"/>
            <a:ext cx="71437" cy="1584325"/>
          </a:xfrm>
          <a:prstGeom prst="line">
            <a:avLst/>
          </a:prstGeom>
          <a:ln w="38100">
            <a:solidFill>
              <a:srgbClr val="FF33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>
          <a:xfrm>
            <a:off x="3635375" y="2276475"/>
            <a:ext cx="4752975" cy="3636962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158750" y="255587"/>
            <a:ext cx="8745537" cy="137318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2.AB是⊙O的弦,C是⊙O外一点,BC是⊙O的切线,AB交</a:t>
            </a:r>
            <a:endParaRPr/>
          </a:p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过C点的直径于点D,OA⊥CD,试判断△BCD的形状,并</a:t>
            </a:r>
            <a:endParaRPr/>
          </a:p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说明你的理由.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580062" y="4221162"/>
            <a:ext cx="1296987" cy="1008062"/>
          </a:xfrm>
          <a:prstGeom prst="line">
            <a:avLst/>
          </a:prstGeom>
          <a:ln w="28575">
            <a:solidFill>
              <a:srgbClr val="FF33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1412875"/>
            <a:ext cx="59055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/>
              </a:rPr>
              <a:t>１、切线和圆只有一个公共点。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2133600"/>
            <a:ext cx="58324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２、切线和圆心的距离等于半径。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395287" y="2708275"/>
            <a:ext cx="6840537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/>
              </a:rPr>
              <a:t>３、切线垂直于过切点的半径。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395287" y="3357562"/>
            <a:ext cx="8135937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４、经过圆心垂直于切线的直线必过切点。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468312" y="3933825"/>
            <a:ext cx="7488237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/>
              </a:rPr>
              <a:t>５、经过切点垂直于切线的直线必过圆心。</a:t>
            </a:r>
            <a:endParaRPr/>
          </a:p>
        </p:txBody>
      </p:sp>
      <p:sp>
        <p:nvSpPr>
          <p:cNvPr id="7" name=""/>
          <p:cNvSpPr/>
          <p:nvPr/>
        </p:nvSpPr>
        <p:spPr>
          <a:xfrm rot="511514">
            <a:off x="323850" y="-171450"/>
            <a:ext cx="2952750" cy="1625600"/>
          </a:xfrm>
          <a:gradFill rotWithShape="1">
            <a:gsLst>
              <a:gs pos="0">
                <a:srgbClr val="6600CC"/>
              </a:gs>
              <a:gs pos="100000">
                <a:srgbClr val="CC00CC"/>
              </a:gs>
            </a:gsLst>
            <a:lin ang="5400000" scaled="1"/>
          </a:gradFill>
          <a:ln>
            <a:solidFill>
              <a:srgbClr val="CC99FF"/>
            </a:solidFill>
          </a:ln>
          <a:effectLst>
            <a:outerShdw dist="53975" dir="2700000" algn="ctr">
              <a:srgbClr val="9999FF">
                <a:alpha val="80000"/>
              </a:srgbClr>
            </a:outerShdw>
          </a:effec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CC99FF"/>
                  </a:solidFill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975" dir="2700000" algn="ctr">
                    <a:srgbClr val="9999FF">
                      <a:alpha val="80000"/>
                    </a:srgbClr>
                  </a:outerShdw>
                </a:effectLst>
                <a:latin typeface="宋体"/>
              </a:rPr>
              <a:t>切线的性质：
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250825" y="4868862"/>
            <a:ext cx="8642350" cy="137318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333399"/>
                </a:solidFill>
                <a:latin typeface="Times New Roman"/>
              </a:rPr>
              <a:t>切线的性质３、４、５可归纳为：已知直线满足</a:t>
            </a:r>
            <a:r>
              <a:rPr lang="en-US" sz="2800" b="1">
                <a:solidFill>
                  <a:srgbClr val="FF3300"/>
                </a:solidFill>
                <a:latin typeface="Times New Roman"/>
              </a:rPr>
              <a:t>a、过圆心，b、过切点，c、垂直于切线</a:t>
            </a:r>
            <a:r>
              <a:rPr lang="en-US" sz="2800" b="1">
                <a:solidFill>
                  <a:srgbClr val="333399"/>
                </a:solidFill>
                <a:latin typeface="Times New Roman"/>
              </a:rPr>
              <a:t>中任意两个，便得到第三个结论。</a:t>
            </a:r>
            <a:endParaRPr/>
          </a:p>
        </p:txBody>
      </p:sp>
      <p:sp>
        <p:nvSpPr>
          <p:cNvPr id="9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10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pPr algn="ctr"/>
            <a:r>
              <a:rPr lang="en-US" sz="1400"/>
              <a:t>www.czsx.com.cn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539750" y="260350"/>
            <a:ext cx="8229600" cy="1584325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lnSpc>
                <a:spcPct val="90000"/>
              </a:lnSpc>
              <a:buNone/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3.如图，已知，AB是⊙O直径，BC⊥AB于B，⊙O的弦AD∥OC，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    求证：DC是⊙O的切线．</a:t>
            </a:r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3851275" y="2276475"/>
            <a:ext cx="2900362" cy="2787650"/>
            <a:chOff x="2789" y="1434"/>
            <a:chExt cx="1827" cy="1756"/>
          </a:xfrm>
        </p:grpSpPr>
        <p:sp>
          <p:nvSpPr>
            <p:cNvPr id="4" name=""/>
            <p:cNvSpPr/>
            <p:nvPr/>
          </p:nvSpPr>
          <p:spPr>
            <a:xfrm>
              <a:off x="2426" y="1434"/>
              <a:ext cx="1827" cy="175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5" name=""/>
            <p:cNvGrpSpPr/>
            <p:nvPr/>
          </p:nvGrpSpPr>
          <p:grpSpPr>
            <a:xfrm>
              <a:off x="2789" y="1434"/>
              <a:ext cx="1827" cy="1756"/>
              <a:chOff x="2789" y="1434"/>
              <a:chExt cx="1827" cy="1756"/>
            </a:xfrm>
          </p:grpSpPr>
          <p:sp>
            <p:nvSpPr>
              <p:cNvPr id="6" name=""/>
              <p:cNvSpPr/>
              <p:nvPr/>
            </p:nvSpPr>
            <p:spPr>
              <a:xfrm>
                <a:off x="2789" y="1434"/>
                <a:ext cx="1827" cy="1756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7" name=""/>
              <p:cNvSpPr/>
              <p:nvPr/>
            </p:nvSpPr>
            <p:spPr>
              <a:xfrm>
                <a:off x="3016" y="2069"/>
                <a:ext cx="1179" cy="1121"/>
              </a:xfrm>
              <a:prstGeom prst="ellipse">
                <a:avLst/>
              </a:prstGeom>
              <a:ln w="28575">
                <a:solidFill>
                  <a:srgbClr val="ffffff"/>
                </a:solidFill>
              </a:ln>
            </p:spPr>
            <p:txBody>
              <a:bodyPr anchor="ctr"/>
              <a:lstStyle/>
              <a:p>
                <a:pPr algn="ctr" fontAlgn="auto"/>
                <a:endParaRPr/>
              </a:p>
            </p:txBody>
          </p:sp>
          <p:sp>
            <p:nvSpPr>
              <p:cNvPr id="8" name=""/>
              <p:cNvSpPr/>
              <p:nvPr/>
            </p:nvSpPr>
            <p:spPr>
              <a:xfrm>
                <a:off x="3016" y="2614"/>
                <a:ext cx="1179" cy="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  <p:sp>
            <p:nvSpPr>
              <p:cNvPr id="9" name=""/>
              <p:cNvSpPr/>
              <p:nvPr/>
            </p:nvSpPr>
            <p:spPr>
              <a:xfrm flipV="1">
                <a:off x="4195" y="1616"/>
                <a:ext cx="0" cy="998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  <p:sp>
            <p:nvSpPr>
              <p:cNvPr id="10" name=""/>
              <p:cNvSpPr/>
              <p:nvPr/>
            </p:nvSpPr>
            <p:spPr>
              <a:xfrm flipV="1">
                <a:off x="3606" y="1616"/>
                <a:ext cx="589" cy="998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  <p:sp>
            <p:nvSpPr>
              <p:cNvPr id="11" name=""/>
              <p:cNvSpPr/>
              <p:nvPr/>
            </p:nvSpPr>
            <p:spPr>
              <a:xfrm flipV="1">
                <a:off x="3016" y="2115"/>
                <a:ext cx="318" cy="499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txBody>
              <a:bodyPr anchor="ctr"/>
              <a:lstStyle/>
              <a:p>
                <a:pPr algn="ctr" fontAlgn="auto"/>
                <a:endParaRPr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3061" y="1797"/>
                <a:ext cx="421" cy="365"/>
              </a:xfrm>
              <a:prstGeom prst="rect">
                <a:avLst/>
              </a:prstGeom>
              <a:ln w="28575"/>
            </p:spPr>
            <p:txBody>
              <a:bodyPr/>
              <a:lstStyle/>
              <a:p>
                <a:pPr/>
                <a:r>
                  <a:rPr lang="en-US" sz="3200" b="1"/>
                  <a:t>D</a:t>
                </a:r>
                <a:endParaRPr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3424" y="2614"/>
                <a:ext cx="421" cy="365"/>
              </a:xfrm>
              <a:prstGeom prst="rect">
                <a:avLst/>
              </a:prstGeom>
              <a:ln w="28575"/>
            </p:spPr>
            <p:txBody>
              <a:bodyPr/>
              <a:lstStyle/>
              <a:p>
                <a:pPr/>
                <a:r>
                  <a:rPr lang="en-US" sz="3200" b="1"/>
                  <a:t>O</a:t>
                </a:r>
                <a:endParaRPr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4195" y="2478"/>
                <a:ext cx="421" cy="365"/>
              </a:xfrm>
              <a:prstGeom prst="rect">
                <a:avLst/>
              </a:prstGeom>
              <a:ln w="28575"/>
            </p:spPr>
            <p:txBody>
              <a:bodyPr/>
              <a:lstStyle/>
              <a:p>
                <a:pPr/>
                <a:r>
                  <a:rPr lang="en-US" sz="3200" b="1"/>
                  <a:t>B</a:t>
                </a:r>
                <a:endParaRPr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4150" y="1434"/>
                <a:ext cx="421" cy="365"/>
              </a:xfrm>
              <a:prstGeom prst="rect">
                <a:avLst/>
              </a:prstGeom>
              <a:ln w="28575"/>
            </p:spPr>
            <p:txBody>
              <a:bodyPr/>
              <a:lstStyle/>
              <a:p>
                <a:pPr/>
                <a:r>
                  <a:rPr lang="en-US" sz="3200" b="1"/>
                  <a:t>C</a:t>
                </a:r>
                <a:endParaRPr/>
              </a:p>
            </p:txBody>
          </p:sp>
          <p:sp>
            <p:nvSpPr>
              <p:cNvPr id="16" name=""/>
              <p:cNvSpPr/>
              <p:nvPr/>
            </p:nvSpPr>
            <p:spPr>
              <a:xfrm>
                <a:off x="2789" y="2432"/>
                <a:ext cx="421" cy="365"/>
              </a:xfrm>
              <a:prstGeom prst="rect">
                <a:avLst/>
              </a:prstGeom>
              <a:ln w="28575"/>
            </p:spPr>
            <p:txBody>
              <a:bodyPr/>
              <a:lstStyle/>
              <a:p>
                <a:pPr/>
                <a:r>
                  <a:rPr lang="en-US" sz="3200" b="1"/>
                  <a:t>A</a:t>
                </a:r>
                <a:endParaRPr/>
              </a:p>
            </p:txBody>
          </p:sp>
        </p:grpSp>
        <p:sp>
          <p:nvSpPr>
            <p:cNvPr id="17" name=""/>
            <p:cNvSpPr/>
            <p:nvPr/>
          </p:nvSpPr>
          <p:spPr>
            <a:xfrm flipV="1">
              <a:off x="3288" y="1616"/>
              <a:ext cx="907" cy="544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</p:grpSp>
      <p:sp>
        <p:nvSpPr>
          <p:cNvPr id="18" name=""/>
          <p:cNvSpPr/>
          <p:nvPr/>
        </p:nvSpPr>
        <p:spPr>
          <a:xfrm flipH="1" flipV="1">
            <a:off x="4716462" y="3429000"/>
            <a:ext cx="431800" cy="720725"/>
          </a:xfrm>
          <a:prstGeom prst="line">
            <a:avLst/>
          </a:prstGeom>
          <a:ln>
            <a:solidFill>
              <a:srgbClr val="ffffff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9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11187" y="692150"/>
            <a:ext cx="7977187" cy="155416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/>
              <a:t>如图,在梯形ABCD中,AD∥BC, ∠C=90°.且AB=AD+BC,求证:以AB为直径的⊙O与CD相切.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276600" y="2636837"/>
            <a:ext cx="2592387" cy="2592387"/>
          </a:xfrm>
          <a:prstGeom prst="ellips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 flipH="1">
            <a:off x="3851275" y="2781300"/>
            <a:ext cx="1368425" cy="2232025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3851275" y="5013325"/>
            <a:ext cx="2016125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5219700" y="2781300"/>
            <a:ext cx="647700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5867400" y="2781300"/>
            <a:ext cx="0" cy="2232025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4500562" y="3933825"/>
            <a:ext cx="1366837" cy="0"/>
          </a:xfrm>
          <a:prstGeom prst="line">
            <a:avLst/>
          </a:prstGeom>
          <a:ln>
            <a:solidFill>
              <a:srgbClr val="FF00FF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4787900" y="2205037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A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3132137" y="4941887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B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6011862" y="5013325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C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5940425" y="2420937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D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3995737" y="3429000"/>
            <a:ext cx="500062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 b="1"/>
              <a:t>O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6011862" y="3716337"/>
            <a:ext cx="455612" cy="579437"/>
          </a:xfrm>
          <a:prstGeom prst="rect">
            <a:avLst/>
          </a:prstGeom>
          <a:ln>
            <a:prstDash val="dash"/>
          </a:ln>
        </p:spPr>
        <p:txBody>
          <a:bodyPr wrap="none"/>
          <a:lstStyle/>
          <a:p>
            <a:pPr/>
            <a:r>
              <a:rPr lang="en-US" sz="3200" b="1"/>
              <a:t>E</a:t>
            </a:r>
            <a:endParaRPr/>
          </a:p>
        </p:txBody>
      </p:sp>
      <p:sp>
        <p:nvSpPr>
          <p:cNvPr id="15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1700212"/>
            <a:ext cx="8229600" cy="1655762"/>
          </a:xfrm>
          <a:gradFill rotWithShape="1">
            <a:gsLst>
              <a:gs pos="0">
                <a:srgbClr val="6600CC"/>
              </a:gs>
              <a:gs pos="100000">
                <a:srgbClr val="CC00CC"/>
              </a:gs>
            </a:gsLst>
            <a:lin ang="5400000" scaled="1"/>
          </a:gradFill>
          <a:ln>
            <a:solidFill>
              <a:srgbClr val="CC99FF"/>
            </a:solidFill>
          </a:ln>
          <a:effectLst>
            <a:outerShdw dist="53975" dir="2700000" algn="ctr">
              <a:srgbClr val="9999FF"/>
            </a:outerShdw>
          </a:effec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/>
            <a:r>
              <a:rPr sz="18432" kern="10">
                <a:ln>
                  <a:solidFill>
                    <a:srgbClr val="CC99FF"/>
                  </a:solidFill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975" dir="2700000" algn="ctr">
                    <a:srgbClr val="9999FF"/>
                  </a:outerShdw>
                </a:effectLst>
                <a:latin typeface="华文行楷"/>
              </a:rPr>
              <a:t>24.2.2 直线与圆的位置关系(2)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323850" y="981075"/>
            <a:ext cx="8316912" cy="2376487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>
                <a:solidFill>
                  <a:srgbClr val="000000"/>
                </a:solidFill>
                <a:latin typeface="Arial"/>
              </a:rPr>
              <a:t>1.如图所示，△ABC中，AC=BC，以BC为直径的⊙O交AB于D，过点D作DE⊥AC于点E，交BC的延长线于点F．</a:t>
            </a:r>
            <a:endParaRPr/>
          </a:p>
          <a:p>
            <a:pPr indent="-342900" algn="l" defTabSz="914400">
              <a:buNone/>
            </a:pPr>
            <a:r>
              <a:rPr lang="en-US" sz="3200">
                <a:solidFill>
                  <a:srgbClr val="000000"/>
                </a:solidFill>
                <a:latin typeface="Arial"/>
              </a:rPr>
              <a:t>    求证：（1）AD=BD；</a:t>
            </a:r>
            <a:endParaRPr/>
          </a:p>
          <a:p>
            <a:pPr indent="-342900" algn="l" defTabSz="914400">
              <a:buNone/>
            </a:pPr>
            <a:r>
              <a:rPr lang="en-US" sz="3200">
                <a:solidFill>
                  <a:srgbClr val="000000"/>
                </a:solidFill>
                <a:latin typeface="Arial"/>
              </a:rPr>
              <a:t>               （2）DF是⊙O的切线．</a:t>
            </a:r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2484437" y="3500437"/>
            <a:ext cx="4556125" cy="2952750"/>
            <a:chOff x="1429" y="1979"/>
            <a:chExt cx="2870" cy="1860"/>
          </a:xfrm>
        </p:grpSpPr>
        <p:sp>
          <p:nvSpPr>
            <p:cNvPr id="4" name=""/>
            <p:cNvSpPr/>
            <p:nvPr/>
          </p:nvSpPr>
          <p:spPr>
            <a:xfrm>
              <a:off x="1565" y="2205"/>
              <a:ext cx="2870" cy="186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3198" y="3158"/>
              <a:ext cx="512" cy="365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3200"/>
                <a:t>C</a:t>
              </a:r>
              <a:endParaRPr/>
            </a:p>
          </p:txBody>
        </p:sp>
        <p:sp>
          <p:nvSpPr>
            <p:cNvPr id="6" name=""/>
            <p:cNvSpPr/>
            <p:nvPr/>
          </p:nvSpPr>
          <p:spPr>
            <a:xfrm>
              <a:off x="1429" y="3067"/>
              <a:ext cx="512" cy="365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3200"/>
                <a:t>B</a:t>
              </a:r>
              <a:endParaRPr/>
            </a:p>
          </p:txBody>
        </p:sp>
        <p:sp>
          <p:nvSpPr>
            <p:cNvPr id="7" name=""/>
            <p:cNvSpPr/>
            <p:nvPr/>
          </p:nvSpPr>
          <p:spPr>
            <a:xfrm>
              <a:off x="2381" y="3158"/>
              <a:ext cx="512" cy="365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3200"/>
                <a:t>O</a:t>
              </a:r>
              <a:endParaRPr/>
            </a:p>
          </p:txBody>
        </p:sp>
        <p:sp>
          <p:nvSpPr>
            <p:cNvPr id="8" name=""/>
            <p:cNvSpPr/>
            <p:nvPr/>
          </p:nvSpPr>
          <p:spPr>
            <a:xfrm>
              <a:off x="2653" y="2251"/>
              <a:ext cx="512" cy="365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3200"/>
                <a:t>D</a:t>
              </a:r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3697" y="3113"/>
              <a:ext cx="512" cy="365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3200"/>
                <a:t>F</a:t>
              </a:r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3425" y="2659"/>
              <a:ext cx="512" cy="365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3200"/>
                <a:t>E</a:t>
              </a:r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3787" y="1979"/>
              <a:ext cx="512" cy="365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3200"/>
                <a:t>A</a:t>
              </a:r>
              <a:endParaRPr/>
            </a:p>
          </p:txBody>
        </p:sp>
        <p:grpSp>
          <p:nvGrpSpPr>
            <p:cNvPr id="12" name=""/>
            <p:cNvGrpSpPr/>
            <p:nvPr/>
          </p:nvGrpSpPr>
          <p:grpSpPr>
            <a:xfrm>
              <a:off x="1746" y="2115"/>
              <a:ext cx="2041" cy="1724"/>
              <a:chOff x="2653" y="1616"/>
              <a:chExt cx="2041" cy="1724"/>
            </a:xfrm>
          </p:grpSpPr>
          <p:sp>
            <p:nvSpPr>
              <p:cNvPr id="13" name=""/>
              <p:cNvSpPr/>
              <p:nvPr/>
            </p:nvSpPr>
            <p:spPr>
              <a:xfrm>
                <a:off x="1746" y="2115"/>
                <a:ext cx="2041" cy="172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14" name=""/>
              <p:cNvGrpSpPr/>
              <p:nvPr/>
            </p:nvGrpSpPr>
            <p:grpSpPr>
              <a:xfrm>
                <a:off x="2653" y="1616"/>
                <a:ext cx="2041" cy="1724"/>
                <a:chOff x="2653" y="1616"/>
                <a:chExt cx="2041" cy="1724"/>
              </a:xfrm>
            </p:grpSpPr>
            <p:sp>
              <p:nvSpPr>
                <p:cNvPr id="15" name=""/>
                <p:cNvSpPr/>
                <p:nvPr/>
              </p:nvSpPr>
              <p:spPr>
                <a:xfrm>
                  <a:off x="2653" y="1616"/>
                  <a:ext cx="2041" cy="172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grpSp>
              <p:nvGrpSpPr>
                <p:cNvPr id="16" name=""/>
                <p:cNvGrpSpPr/>
                <p:nvPr/>
              </p:nvGrpSpPr>
              <p:grpSpPr>
                <a:xfrm>
                  <a:off x="2653" y="1616"/>
                  <a:ext cx="2041" cy="1724"/>
                  <a:chOff x="3243" y="1525"/>
                  <a:chExt cx="2041" cy="1724"/>
                </a:xfrm>
              </p:grpSpPr>
              <p:sp>
                <p:nvSpPr>
                  <p:cNvPr id="17" name=""/>
                  <p:cNvSpPr/>
                  <p:nvPr/>
                </p:nvSpPr>
                <p:spPr>
                  <a:xfrm>
                    <a:off x="2653" y="1616"/>
                    <a:ext cx="2041" cy="1724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18" name=""/>
                  <p:cNvSpPr/>
                  <p:nvPr/>
                </p:nvSpPr>
                <p:spPr>
                  <a:xfrm>
                    <a:off x="3243" y="1933"/>
                    <a:ext cx="1451" cy="1316"/>
                  </a:xfrm>
                  <a:prstGeom prst="ellipse">
                    <a:avLst/>
                  </a:prstGeom>
                  <a:ln w="28575">
                    <a:solidFill>
                      <a:srgbClr val="ffffff"/>
                    </a:solidFill>
                  </a:ln>
                </p:spPr>
                <p:txBody>
                  <a:bodyPr anchor="ctr"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19" name=""/>
                  <p:cNvSpPr/>
                  <p:nvPr/>
                </p:nvSpPr>
                <p:spPr>
                  <a:xfrm>
                    <a:off x="3243" y="2614"/>
                    <a:ext cx="1996" cy="0"/>
                  </a:xfrm>
                  <a:prstGeom prst="line">
                    <a:avLst/>
                  </a:prstGeom>
                  <a:ln w="28575">
                    <a:solidFill>
                      <a:srgbClr val="ffffff"/>
                    </a:solidFill>
                  </a:ln>
                </p:spPr>
                <p:txBody>
                  <a:bodyPr anchor="ctr"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0" name=""/>
                  <p:cNvSpPr/>
                  <p:nvPr/>
                </p:nvSpPr>
                <p:spPr>
                  <a:xfrm flipV="1">
                    <a:off x="3243" y="1525"/>
                    <a:ext cx="2041" cy="1089"/>
                  </a:xfrm>
                  <a:prstGeom prst="line">
                    <a:avLst/>
                  </a:prstGeom>
                  <a:ln w="28575">
                    <a:solidFill>
                      <a:srgbClr val="ffffff"/>
                    </a:solidFill>
                  </a:ln>
                </p:spPr>
                <p:txBody>
                  <a:bodyPr anchor="ctr"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1" name=""/>
                  <p:cNvSpPr/>
                  <p:nvPr/>
                </p:nvSpPr>
                <p:spPr>
                  <a:xfrm flipV="1">
                    <a:off x="4694" y="1525"/>
                    <a:ext cx="590" cy="1089"/>
                  </a:xfrm>
                  <a:prstGeom prst="line">
                    <a:avLst/>
                  </a:prstGeom>
                  <a:ln w="28575">
                    <a:solidFill>
                      <a:srgbClr val="ffffff"/>
                    </a:solidFill>
                  </a:ln>
                </p:spPr>
                <p:txBody>
                  <a:bodyPr anchor="ctr"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22" name=""/>
                  <p:cNvSpPr/>
                  <p:nvPr/>
                </p:nvSpPr>
                <p:spPr>
                  <a:xfrm>
                    <a:off x="4377" y="2024"/>
                    <a:ext cx="862" cy="590"/>
                  </a:xfrm>
                  <a:prstGeom prst="line">
                    <a:avLst/>
                  </a:prstGeom>
                  <a:ln w="28575">
                    <a:solidFill>
                      <a:srgbClr val="ffffff"/>
                    </a:solidFill>
                  </a:ln>
                </p:spPr>
                <p:txBody>
                  <a:bodyPr anchor="ctr"/>
                  <a:lstStyle/>
                  <a:p>
                    <a:pPr algn="ctr" fontAlgn="auto"/>
                    <a:endParaRPr/>
                  </a:p>
                </p:txBody>
              </p:sp>
            </p:grpSp>
            <p:sp>
              <p:nvSpPr>
                <p:cNvPr id="23" name=""/>
                <p:cNvSpPr/>
                <p:nvPr/>
              </p:nvSpPr>
              <p:spPr>
                <a:xfrm rot="-7712032" flipH="1">
                  <a:off x="4014" y="2115"/>
                  <a:ext cx="327" cy="505"/>
                </a:xfrm>
                <a:prstGeom prst="rect">
                  <a:avLst/>
                </a:prstGeom>
                <a:ln w="28575"/>
              </p:spPr>
              <p:txBody>
                <a:bodyPr/>
                <a:lstStyle/>
                <a:p>
                  <a:pPr/>
                  <a:r>
                    <a:rPr lang="en-US" sz="2800" b="1"/>
                    <a:t>∟</a:t>
                  </a:r>
                  <a:endParaRPr/>
                </a:p>
              </p:txBody>
            </p:sp>
          </p:grpSp>
          <p:sp>
            <p:nvSpPr>
              <p:cNvPr id="24" name=""/>
              <p:cNvSpPr/>
              <p:nvPr/>
            </p:nvSpPr>
            <p:spPr>
              <a:xfrm>
                <a:off x="3334" y="2659"/>
                <a:ext cx="91" cy="77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ffff"/>
                </a:solidFill>
              </a:ln>
            </p:spPr>
            <p:txBody>
              <a:bodyPr anchor="ctr"/>
              <a:lstStyle/>
              <a:p>
                <a:pPr algn="ctr" fontAlgn="auto"/>
                <a:endParaRPr/>
              </a:p>
            </p:txBody>
          </p:sp>
        </p:grpSp>
      </p:grpSp>
      <p:sp>
        <p:nvSpPr>
          <p:cNvPr id="25" name=""/>
          <p:cNvSpPr/>
          <p:nvPr/>
        </p:nvSpPr>
        <p:spPr>
          <a:xfrm>
            <a:off x="539750" y="188912"/>
            <a:ext cx="3621087" cy="641350"/>
          </a:xfrm>
          <a:prstGeom prst="rect">
            <a:avLst/>
          </a:prstGeom>
          <a:ln w="28575"/>
        </p:spPr>
        <p:txBody>
          <a:bodyPr/>
          <a:lstStyle/>
          <a:p>
            <a:pPr/>
            <a:r>
              <a:rPr lang="en-US" sz="3600" b="1">
                <a:solidFill>
                  <a:srgbClr val="FFFF00"/>
                </a:solidFill>
              </a:rPr>
              <a:t>能力与拓展</a:t>
            </a:r>
            <a:endParaRPr/>
          </a:p>
        </p:txBody>
      </p:sp>
      <p:sp>
        <p:nvSpPr>
          <p:cNvPr id="26" name=""/>
          <p:cNvSpPr/>
          <p:nvPr/>
        </p:nvSpPr>
        <p:spPr>
          <a:xfrm flipH="1">
            <a:off x="4211637" y="4508500"/>
            <a:ext cx="503237" cy="865187"/>
          </a:xfrm>
          <a:prstGeom prst="line">
            <a:avLst/>
          </a:prstGeom>
          <a:ln>
            <a:solidFill>
              <a:srgbClr val="ffffff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7" name=""/>
          <p:cNvSpPr/>
          <p:nvPr/>
        </p:nvSpPr>
        <p:spPr>
          <a:xfrm>
            <a:off x="4716462" y="4508500"/>
            <a:ext cx="576262" cy="936625"/>
          </a:xfrm>
          <a:prstGeom prst="line">
            <a:avLst/>
          </a:prstGeom>
          <a:ln>
            <a:solidFill>
              <a:srgbClr val="ffffff"/>
            </a:solidFill>
            <a:prstDash val="dash"/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28" name=""/>
          <p:cNvGrpSpPr/>
          <p:nvPr/>
        </p:nvGrpSpPr>
        <p:grpSpPr>
          <a:xfrm>
            <a:off x="4572000" y="4652962"/>
            <a:ext cx="360362" cy="215900"/>
            <a:chOff x="2880" y="2931"/>
            <a:chExt cx="227" cy="136"/>
          </a:xfrm>
        </p:grpSpPr>
        <p:sp>
          <p:nvSpPr>
            <p:cNvPr id="29" name=""/>
            <p:cNvSpPr/>
            <p:nvPr/>
          </p:nvSpPr>
          <p:spPr>
            <a:xfrm>
              <a:off x="2880" y="2931"/>
              <a:ext cx="227" cy="13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30" name=""/>
            <p:cNvSpPr/>
            <p:nvPr/>
          </p:nvSpPr>
          <p:spPr>
            <a:xfrm>
              <a:off x="2880" y="3022"/>
              <a:ext cx="136" cy="4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31" name=""/>
            <p:cNvSpPr/>
            <p:nvPr/>
          </p:nvSpPr>
          <p:spPr>
            <a:xfrm flipH="1">
              <a:off x="3016" y="2931"/>
              <a:ext cx="91" cy="1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</p:grpSp>
      <p:sp>
        <p:nvSpPr>
          <p:cNvPr id="3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>
          <a:xfrm>
            <a:off x="4067175" y="2781300"/>
            <a:ext cx="4194175" cy="3444875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231775" y="158750"/>
            <a:ext cx="8821737" cy="265430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5.小红家的锅盖坏了,为了配一个锅盖,需要测量锅盖的</a:t>
            </a:r>
            <a:endParaRPr/>
          </a:p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直径(锅边所形成的圆的直径),而小红家只有一把长20cm</a:t>
            </a:r>
            <a:endParaRPr/>
          </a:p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的直尺,根本不够长,怎么办呢?小红想了想,采取以下方</a:t>
            </a:r>
            <a:endParaRPr/>
          </a:p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法:首先把锅平放到墙根,锅边刚好靠到两墙,用直尺紧贴</a:t>
            </a:r>
            <a:endParaRPr/>
          </a:p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墙面量得MA的长,即可求出墙的直径,请你利用图乙,说</a:t>
            </a:r>
            <a:endParaRPr/>
          </a:p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明她这样做的道理.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084887" y="4292600"/>
            <a:ext cx="1150937" cy="0"/>
          </a:xfrm>
          <a:prstGeom prst="line">
            <a:avLst/>
          </a:prstGeom>
          <a:ln w="28575">
            <a:solidFill>
              <a:srgbClr val="FF33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 flipV="1">
            <a:off x="6084887" y="3213100"/>
            <a:ext cx="0" cy="1079500"/>
          </a:xfrm>
          <a:prstGeom prst="line">
            <a:avLst/>
          </a:prstGeom>
          <a:ln w="28575">
            <a:solidFill>
              <a:srgbClr val="FF33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250825" y="0"/>
            <a:ext cx="8713787" cy="32131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>
                <a:solidFill>
                  <a:srgbClr val="000000"/>
                </a:solidFill>
                <a:latin typeface="Times New Roman"/>
              </a:rPr>
              <a:t>2.如图所示，在△ABC中，∠ABC=90°，AB=6，BC=8，以AB为直径的⊙O交AC于D，E是BC的中点，连接ED并延长交BA的延长线于F．</a:t>
            </a:r>
            <a:endParaRPr/>
          </a:p>
          <a:p>
            <a:pPr indent="-342900" algn="l" defTabSz="914400">
              <a:buNone/>
            </a:pPr>
            <a:r>
              <a:rPr lang="en-US" sz="3200">
                <a:solidFill>
                  <a:srgbClr val="000000"/>
                </a:solidFill>
                <a:latin typeface="Times New Roman"/>
              </a:rPr>
              <a:t>   求证：DE是⊙O的切线</a:t>
            </a:r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4284662" y="2565400"/>
            <a:ext cx="3765550" cy="3887787"/>
            <a:chOff x="1882" y="1298"/>
            <a:chExt cx="2372" cy="2449"/>
          </a:xfrm>
        </p:grpSpPr>
        <p:sp>
          <p:nvSpPr>
            <p:cNvPr id="4" name=""/>
            <p:cNvSpPr/>
            <p:nvPr/>
          </p:nvSpPr>
          <p:spPr>
            <a:xfrm>
              <a:off x="2699" y="1616"/>
              <a:ext cx="2372" cy="244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2290" y="2432"/>
              <a:ext cx="1452" cy="1315"/>
            </a:xfrm>
            <a:prstGeom prst="ellipse">
              <a:avLst/>
            </a:prstGeom>
            <a:ln w="28575">
              <a:solidFill>
                <a:srgbClr val="ffffff"/>
              </a:solidFill>
            </a:ln>
          </p:spPr>
          <p:txBody>
            <a:bodyPr anchor="ctr"/>
            <a:lstStyle/>
            <a:p>
              <a:pPr algn="ctr" fontAlgn="auto"/>
              <a:endParaRPr/>
            </a:p>
          </p:txBody>
        </p:sp>
        <p:sp>
          <p:nvSpPr>
            <p:cNvPr id="6" name=""/>
            <p:cNvSpPr/>
            <p:nvPr/>
          </p:nvSpPr>
          <p:spPr>
            <a:xfrm>
              <a:off x="2290" y="3113"/>
              <a:ext cx="1452" cy="0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7" name=""/>
            <p:cNvSpPr/>
            <p:nvPr/>
          </p:nvSpPr>
          <p:spPr>
            <a:xfrm>
              <a:off x="3696" y="1434"/>
              <a:ext cx="46" cy="1679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txBody>
            <a:bodyPr anchor="ctr"/>
            <a:lstStyle/>
            <a:p>
              <a:pPr algn="ctr" fontAlgn="auto"/>
              <a:endParaRPr/>
            </a:p>
          </p:txBody>
        </p:sp>
        <p:sp>
          <p:nvSpPr>
            <p:cNvPr id="8" name=""/>
            <p:cNvSpPr/>
            <p:nvPr/>
          </p:nvSpPr>
          <p:spPr>
            <a:xfrm flipH="1">
              <a:off x="2290" y="1434"/>
              <a:ext cx="1406" cy="1679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9" name=""/>
            <p:cNvSpPr/>
            <p:nvPr/>
          </p:nvSpPr>
          <p:spPr>
            <a:xfrm flipV="1">
              <a:off x="2880" y="2251"/>
              <a:ext cx="862" cy="181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txBody>
            <a:bodyPr anchor="ctr"/>
            <a:lstStyle/>
            <a:p>
              <a:pPr algn="ctr" fontAlgn="auto"/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2880" y="2931"/>
              <a:ext cx="187" cy="365"/>
            </a:xfrm>
            <a:prstGeom prst="rect">
              <a:avLst/>
            </a:prstGeom>
            <a:ln w="28575"/>
          </p:spPr>
          <p:txBody>
            <a:bodyPr wrap="none"/>
            <a:lstStyle/>
            <a:p>
              <a:pPr/>
              <a:r>
                <a:rPr lang="en-US" sz="3200" b="1">
                  <a:solidFill>
                    <a:srgbClr val="FF0066"/>
                  </a:solidFill>
                </a:rPr>
                <a:t>·</a:t>
              </a:r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2789" y="3113"/>
              <a:ext cx="421" cy="327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2800" b="1">
                  <a:solidFill>
                    <a:srgbClr val="FF0066"/>
                  </a:solidFill>
                </a:rPr>
                <a:t>O</a:t>
              </a:r>
              <a:endParaRPr/>
            </a:p>
          </p:txBody>
        </p:sp>
        <p:sp>
          <p:nvSpPr>
            <p:cNvPr id="12" name=""/>
            <p:cNvSpPr/>
            <p:nvPr/>
          </p:nvSpPr>
          <p:spPr>
            <a:xfrm>
              <a:off x="1882" y="2976"/>
              <a:ext cx="421" cy="327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2800" b="1">
                  <a:solidFill>
                    <a:srgbClr val="FF0066"/>
                  </a:solidFill>
                </a:rPr>
                <a:t>A</a:t>
              </a:r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3742" y="1298"/>
              <a:ext cx="421" cy="327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2800" b="1">
                  <a:solidFill>
                    <a:srgbClr val="FF0066"/>
                  </a:solidFill>
                </a:rPr>
                <a:t>C</a:t>
              </a:r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3742" y="2976"/>
              <a:ext cx="421" cy="327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2800" b="1">
                  <a:solidFill>
                    <a:srgbClr val="FF0066"/>
                  </a:solidFill>
                </a:rPr>
                <a:t>B</a:t>
              </a:r>
              <a:endParaRPr/>
            </a:p>
          </p:txBody>
        </p:sp>
        <p:sp>
          <p:nvSpPr>
            <p:cNvPr id="15" name=""/>
            <p:cNvSpPr/>
            <p:nvPr/>
          </p:nvSpPr>
          <p:spPr>
            <a:xfrm>
              <a:off x="3833" y="2115"/>
              <a:ext cx="421" cy="327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2800" b="1">
                  <a:solidFill>
                    <a:srgbClr val="FF0066"/>
                  </a:solidFill>
                </a:rPr>
                <a:t>E</a:t>
              </a:r>
              <a:endParaRPr/>
            </a:p>
          </p:txBody>
        </p:sp>
        <p:sp>
          <p:nvSpPr>
            <p:cNvPr id="16" name=""/>
            <p:cNvSpPr/>
            <p:nvPr/>
          </p:nvSpPr>
          <p:spPr>
            <a:xfrm>
              <a:off x="2472" y="2205"/>
              <a:ext cx="421" cy="327"/>
            </a:xfrm>
            <a:prstGeom prst="rect">
              <a:avLst/>
            </a:prstGeom>
            <a:ln w="28575"/>
          </p:spPr>
          <p:txBody>
            <a:bodyPr/>
            <a:lstStyle/>
            <a:p>
              <a:pPr/>
              <a:r>
                <a:rPr lang="en-US" sz="2800" b="1">
                  <a:solidFill>
                    <a:srgbClr val="FF0066"/>
                  </a:solidFill>
                </a:rPr>
                <a:t>D</a:t>
              </a:r>
              <a:endParaRPr/>
            </a:p>
          </p:txBody>
        </p:sp>
      </p:grpSp>
      <p:sp>
        <p:nvSpPr>
          <p:cNvPr id="17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28600" y="228600"/>
            <a:ext cx="8763000" cy="6400800"/>
          </a:xfrm>
          <a:prstGeom prst="rect">
            <a:avLst/>
          </a:prstGeom>
          <a:ln w="76200">
            <a:solidFill>
              <a:srgbClr val="ffff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3" name=""/>
          <p:cNvSpPr/>
          <p:nvPr/>
        </p:nvSpPr>
        <p:spPr>
          <a:xfrm>
            <a:off x="323850" y="1487487"/>
            <a:ext cx="7672387" cy="173990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600" b="1">
                <a:latin typeface="方正姚体"/>
              </a:rPr>
              <a:t>如图，以Rt△ABC的直角边BC为直径</a:t>
            </a:r>
            <a:endParaRPr/>
          </a:p>
          <a:p>
            <a:pPr/>
            <a:r>
              <a:rPr lang="en-US" sz="3600" b="1">
                <a:latin typeface="方正姚体"/>
              </a:rPr>
              <a:t>作半圆O，交斜边于D,OE∥AC交AB于E</a:t>
            </a:r>
            <a:endParaRPr/>
          </a:p>
          <a:p>
            <a:pPr/>
            <a:r>
              <a:rPr lang="en-US" sz="3600" b="1">
                <a:latin typeface="方正姚体"/>
              </a:rPr>
              <a:t>求证：DE是⊙O的切线。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11187" y="404812"/>
            <a:ext cx="2808287" cy="1239837"/>
          </a:xfrm>
          <a:solidFill>
            <a:schemeClr val="hlink"/>
          </a:solidFill>
          <a:ln>
            <a:solidFill>
              <a:srgbClr val="00000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11264" kern="10">
                <a:ln>
                  <a:solidFill>
                    <a:srgbClr val="000000"/>
                  </a:solidFill>
                </a:ln>
                <a:solidFill>
                  <a:schemeClr val="hlink"/>
                </a:solidFill>
                <a:latin typeface="华文行楷"/>
              </a:rPr>
              <a:t>选作题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4067175" y="3429000"/>
            <a:ext cx="2160587" cy="2232025"/>
          </a:xfrm>
          <a:prstGeom prst="ellips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5148262" y="3357562"/>
            <a:ext cx="0" cy="2303462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7092950" y="2924175"/>
            <a:ext cx="1152525" cy="2449512"/>
          </a:xfrm>
          <a:prstGeom prst="rect">
            <a:avLst/>
          </a:prstGeom>
          <a:solidFill>
            <a:schemeClr val="bg1"/>
          </a:solidFill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 flipH="1">
            <a:off x="3276600" y="5661025"/>
            <a:ext cx="1871662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 flipV="1">
            <a:off x="3276600" y="3429000"/>
            <a:ext cx="1871662" cy="2232025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 flipH="1">
            <a:off x="4211637" y="4508500"/>
            <a:ext cx="936625" cy="1152525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4067175" y="4724400"/>
            <a:ext cx="144462" cy="936625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2" name=""/>
          <p:cNvSpPr/>
          <p:nvPr/>
        </p:nvSpPr>
        <p:spPr>
          <a:xfrm>
            <a:off x="2987675" y="5516562"/>
            <a:ext cx="4318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mic Sans MS"/>
              </a:rPr>
              <a:t>A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3635375" y="4437062"/>
            <a:ext cx="349250" cy="366712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US" b="1">
                <a:latin typeface="Comic Sans MS"/>
              </a:rPr>
              <a:t>D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5148262" y="3213100"/>
            <a:ext cx="390525" cy="3667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b="1">
                <a:latin typeface="Comic Sans MS"/>
              </a:rPr>
              <a:t>C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5148262" y="4365625"/>
            <a:ext cx="366712" cy="366712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US" b="1">
                <a:latin typeface="Comic Sans MS"/>
              </a:rPr>
              <a:t>O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5148262" y="5661025"/>
            <a:ext cx="328612" cy="366712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US" b="1">
                <a:latin typeface="Comic Sans MS"/>
              </a:rPr>
              <a:t>B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4067175" y="5661025"/>
            <a:ext cx="327025" cy="366712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US" b="1">
                <a:latin typeface="Comic Sans MS"/>
              </a:rPr>
              <a:t>E</a:t>
            </a:r>
            <a:endParaRPr/>
          </a:p>
        </p:txBody>
      </p:sp>
      <p:sp>
        <p:nvSpPr>
          <p:cNvPr id="18" name=""/>
          <p:cNvSpPr/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Comic Sans MS"/>
              </a:defRPr>
            </a:lvl1pPr>
          </a:lstStyle>
          <a:p>
            <a:endParaRPr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84212" y="4724400"/>
            <a:ext cx="4319587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>
                <a:solidFill>
                  <a:srgbClr val="FF3300"/>
                </a:solidFill>
                <a:latin typeface="Times New Roman"/>
              </a:rPr>
              <a:t>（2）直线l 和⊙O相切</a:t>
            </a:r>
            <a:endParaRPr/>
          </a:p>
        </p:txBody>
      </p:sp>
      <p:sp>
        <p:nvSpPr>
          <p:cNvPr id="3" name=""/>
          <p:cNvSpPr/>
          <p:nvPr>
            <p:ph type="title" idx="0"/>
          </p:nvPr>
        </p:nvSpPr>
        <p:spPr>
          <a:xfrm>
            <a:off x="395287" y="476250"/>
            <a:ext cx="8569325" cy="1143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3600" b="1">
                <a:solidFill>
                  <a:srgbClr val="000000"/>
                </a:solidFill>
                <a:latin typeface="Times New Roman"/>
              </a:rPr>
              <a:t>圆和直线的位置关系。</a:t>
            </a:r>
            <a:r>
              <a:rPr lang="en-US" sz="1000">
                <a:solidFill>
                  <a:srgbClr val="EAEAEA"/>
                </a:solidFill>
                <a:latin typeface="Times New Roman"/>
              </a:rPr>
              <a:t>[z x x k 学科网]</a:t>
            </a:r>
            <a:br>
              <a:rPr lang="en-US" sz="1000">
                <a:solidFill>
                  <a:srgbClr val="EAEAEA"/>
                </a:solidFill>
                <a:latin typeface="Times New Roman"/>
              </a:rPr>
            </a:br>
            <a:endParaRPr/>
          </a:p>
        </p:txBody>
      </p:sp>
      <p:sp>
        <p:nvSpPr>
          <p:cNvPr id="4" name=""/>
          <p:cNvSpPr/>
          <p:nvPr>
            <p:ph type="body" idx="1"/>
          </p:nvPr>
        </p:nvSpPr>
        <p:spPr>
          <a:xfrm>
            <a:off x="0" y="4149725"/>
            <a:ext cx="5184775" cy="6858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>
                <a:solidFill>
                  <a:srgbClr val="FF3300"/>
                </a:solidFill>
                <a:latin typeface="Times New Roman"/>
              </a:rPr>
              <a:t>      </a:t>
            </a:r>
            <a:r>
              <a:rPr lang="en-US" sz="3200" b="1">
                <a:solidFill>
                  <a:srgbClr val="FF3300"/>
                </a:solidFill>
                <a:latin typeface="Times New Roman"/>
              </a:rPr>
              <a:t>（1）直线l 和⊙O相离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84212" y="5300662"/>
            <a:ext cx="446405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>
                <a:solidFill>
                  <a:srgbClr val="FF3300"/>
                </a:solidFill>
                <a:latin typeface="Times New Roman"/>
              </a:rPr>
              <a:t>（3）直线l 和⊙O相交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4932362" y="4292600"/>
            <a:ext cx="792162" cy="215900"/>
          </a:xfrm>
          <a:prstGeom prst="leftRightArrow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5795962" y="4076700"/>
            <a:ext cx="186531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>
                <a:solidFill>
                  <a:srgbClr val="3333cc"/>
                </a:solidFill>
                <a:latin typeface="Times New Roman"/>
              </a:rPr>
              <a:t>d&gt;r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795962" y="4581525"/>
            <a:ext cx="122396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>
                <a:solidFill>
                  <a:srgbClr val="3333cc"/>
                </a:solidFill>
                <a:latin typeface="Times New Roman"/>
              </a:rPr>
              <a:t>d=r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5867400" y="5157787"/>
            <a:ext cx="161766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>
                <a:solidFill>
                  <a:srgbClr val="3333cc"/>
                </a:solidFill>
                <a:latin typeface="Times New Roman"/>
              </a:rPr>
              <a:t>d&lt;r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4932362" y="4868862"/>
            <a:ext cx="792162" cy="220662"/>
          </a:xfrm>
          <a:prstGeom prst="leftRightArrow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5003800" y="5445125"/>
            <a:ext cx="792162" cy="220662"/>
          </a:xfrm>
          <a:prstGeom prst="leftRightArrow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grpSp>
        <p:nvGrpSpPr>
          <p:cNvPr id="12" name=""/>
          <p:cNvGrpSpPr/>
          <p:nvPr/>
        </p:nvGrpSpPr>
        <p:grpSpPr>
          <a:xfrm>
            <a:off x="539750" y="1700212"/>
            <a:ext cx="8135937" cy="1711325"/>
            <a:chOff x="476" y="890"/>
            <a:chExt cx="4536" cy="927"/>
          </a:xfrm>
        </p:grpSpPr>
        <p:sp>
          <p:nvSpPr>
            <p:cNvPr id="13" name=""/>
            <p:cNvSpPr/>
            <p:nvPr/>
          </p:nvSpPr>
          <p:spPr>
            <a:xfrm>
              <a:off x="340" y="1071"/>
              <a:ext cx="5125" cy="107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14" name=""/>
            <p:cNvGrpSpPr/>
            <p:nvPr/>
          </p:nvGrpSpPr>
          <p:grpSpPr>
            <a:xfrm>
              <a:off x="476" y="890"/>
              <a:ext cx="1225" cy="927"/>
              <a:chOff x="476" y="2251"/>
              <a:chExt cx="1225" cy="927"/>
            </a:xfrm>
          </p:grpSpPr>
          <p:sp>
            <p:nvSpPr>
              <p:cNvPr id="15" name=""/>
              <p:cNvSpPr/>
              <p:nvPr/>
            </p:nvSpPr>
            <p:spPr>
              <a:xfrm>
                <a:off x="476" y="890"/>
                <a:ext cx="1225" cy="92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6" name=""/>
              <p:cNvSpPr/>
              <p:nvPr/>
            </p:nvSpPr>
            <p:spPr>
              <a:xfrm>
                <a:off x="884" y="2659"/>
                <a:ext cx="453" cy="24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solidFill>
                      <a:srgbClr val="3333cc"/>
                    </a:solidFill>
                    <a:latin typeface="Times New Roman"/>
                  </a:rPr>
                  <a:t>d</a:t>
                </a:r>
                <a:endParaRPr/>
              </a:p>
            </p:txBody>
          </p:sp>
          <p:grpSp>
            <p:nvGrpSpPr>
              <p:cNvPr id="17" name=""/>
              <p:cNvGrpSpPr/>
              <p:nvPr/>
            </p:nvGrpSpPr>
            <p:grpSpPr>
              <a:xfrm>
                <a:off x="476" y="2251"/>
                <a:ext cx="1008" cy="864"/>
                <a:chOff x="476" y="2251"/>
                <a:chExt cx="1008" cy="864"/>
              </a:xfrm>
            </p:grpSpPr>
            <p:sp>
              <p:nvSpPr>
                <p:cNvPr id="18" name=""/>
                <p:cNvSpPr/>
                <p:nvPr/>
              </p:nvSpPr>
              <p:spPr>
                <a:xfrm>
                  <a:off x="476" y="2251"/>
                  <a:ext cx="1008" cy="86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9" name=""/>
                <p:cNvSpPr/>
                <p:nvPr/>
              </p:nvSpPr>
              <p:spPr>
                <a:xfrm>
                  <a:off x="620" y="2251"/>
                  <a:ext cx="624" cy="624"/>
                </a:xfrm>
                <a:prstGeom prst="ellips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0" name=""/>
                <p:cNvSpPr/>
                <p:nvPr/>
              </p:nvSpPr>
              <p:spPr>
                <a:xfrm>
                  <a:off x="476" y="3115"/>
                  <a:ext cx="1008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1" name=""/>
                <p:cNvSpPr/>
                <p:nvPr/>
              </p:nvSpPr>
              <p:spPr>
                <a:xfrm>
                  <a:off x="907" y="2541"/>
                  <a:ext cx="23" cy="23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rgbClr val="000000"/>
                  </a:solidFill>
                </a:ln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2" name=""/>
                <p:cNvSpPr/>
                <p:nvPr/>
              </p:nvSpPr>
              <p:spPr>
                <a:xfrm>
                  <a:off x="930" y="2568"/>
                  <a:ext cx="0" cy="54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3" name=""/>
                <p:cNvSpPr/>
                <p:nvPr/>
              </p:nvSpPr>
              <p:spPr>
                <a:xfrm>
                  <a:off x="620" y="2251"/>
                  <a:ext cx="624" cy="624"/>
                </a:xfrm>
                <a:prstGeom prst="ellips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4" name=""/>
                <p:cNvSpPr/>
                <p:nvPr/>
              </p:nvSpPr>
              <p:spPr>
                <a:xfrm>
                  <a:off x="476" y="3115"/>
                  <a:ext cx="1008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5" name=""/>
                <p:cNvSpPr/>
                <p:nvPr/>
              </p:nvSpPr>
              <p:spPr>
                <a:xfrm>
                  <a:off x="907" y="2541"/>
                  <a:ext cx="23" cy="23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rgbClr val="000000"/>
                  </a:solidFill>
                </a:ln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6" name=""/>
                <p:cNvSpPr/>
                <p:nvPr/>
              </p:nvSpPr>
              <p:spPr>
                <a:xfrm>
                  <a:off x="748" y="2432"/>
                  <a:ext cx="453" cy="24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/>
                    </a:rPr>
                    <a:t>o</a:t>
                  </a:r>
                  <a:endParaRPr/>
                </a:p>
              </p:txBody>
            </p:sp>
            <p:sp>
              <p:nvSpPr>
                <p:cNvPr id="27" name=""/>
                <p:cNvSpPr/>
                <p:nvPr/>
              </p:nvSpPr>
              <p:spPr>
                <a:xfrm flipH="1" flipV="1">
                  <a:off x="658" y="2387"/>
                  <a:ext cx="272" cy="18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tailEnd type="triangle" w="med" len="med"/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28" name=""/>
                <p:cNvSpPr/>
                <p:nvPr/>
              </p:nvSpPr>
              <p:spPr>
                <a:xfrm>
                  <a:off x="748" y="2296"/>
                  <a:ext cx="545" cy="247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solidFill>
                        <a:srgbClr val="3333cc"/>
                      </a:solidFill>
                      <a:latin typeface="Times New Roman"/>
                    </a:rPr>
                    <a:t>r</a:t>
                  </a:r>
                  <a:endParaRPr/>
                </a:p>
              </p:txBody>
            </p:sp>
          </p:grpSp>
          <p:sp>
            <p:nvSpPr>
              <p:cNvPr id="29" name=""/>
              <p:cNvSpPr/>
              <p:nvPr/>
            </p:nvSpPr>
            <p:spPr>
              <a:xfrm>
                <a:off x="1474" y="2931"/>
                <a:ext cx="227" cy="24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latin typeface="Monotype Corsiva"/>
                  </a:rPr>
                  <a:t>l</a:t>
                </a:r>
                <a:endParaRPr/>
              </a:p>
            </p:txBody>
          </p:sp>
          <p:grpSp>
            <p:nvGrpSpPr>
              <p:cNvPr id="30" name=""/>
              <p:cNvGrpSpPr/>
              <p:nvPr/>
            </p:nvGrpSpPr>
            <p:grpSpPr>
              <a:xfrm>
                <a:off x="884" y="3022"/>
                <a:ext cx="46" cy="91"/>
                <a:chOff x="884" y="3022"/>
                <a:chExt cx="46" cy="91"/>
              </a:xfrm>
            </p:grpSpPr>
            <p:sp>
              <p:nvSpPr>
                <p:cNvPr id="31" name=""/>
                <p:cNvSpPr/>
                <p:nvPr/>
              </p:nvSpPr>
              <p:spPr>
                <a:xfrm>
                  <a:off x="884" y="3022"/>
                  <a:ext cx="46" cy="91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2" name=""/>
                <p:cNvSpPr/>
                <p:nvPr/>
              </p:nvSpPr>
              <p:spPr>
                <a:xfrm>
                  <a:off x="884" y="3022"/>
                  <a:ext cx="46" cy="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3" name=""/>
                <p:cNvSpPr/>
                <p:nvPr/>
              </p:nvSpPr>
              <p:spPr>
                <a:xfrm>
                  <a:off x="884" y="3022"/>
                  <a:ext cx="0" cy="91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</p:grpSp>
        </p:grpSp>
        <p:grpSp>
          <p:nvGrpSpPr>
            <p:cNvPr id="34" name=""/>
            <p:cNvGrpSpPr/>
            <p:nvPr/>
          </p:nvGrpSpPr>
          <p:grpSpPr>
            <a:xfrm>
              <a:off x="3787" y="1162"/>
              <a:ext cx="1225" cy="655"/>
              <a:chOff x="3787" y="2523"/>
              <a:chExt cx="1225" cy="655"/>
            </a:xfrm>
          </p:grpSpPr>
          <p:sp>
            <p:nvSpPr>
              <p:cNvPr id="35" name=""/>
              <p:cNvSpPr/>
              <p:nvPr/>
            </p:nvSpPr>
            <p:spPr>
              <a:xfrm>
                <a:off x="3787" y="1162"/>
                <a:ext cx="1225" cy="655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36" name=""/>
              <p:cNvGrpSpPr/>
              <p:nvPr/>
            </p:nvGrpSpPr>
            <p:grpSpPr>
              <a:xfrm>
                <a:off x="3787" y="2523"/>
                <a:ext cx="1008" cy="624"/>
                <a:chOff x="4014" y="2296"/>
                <a:chExt cx="1008" cy="624"/>
              </a:xfrm>
            </p:grpSpPr>
            <p:sp>
              <p:nvSpPr>
                <p:cNvPr id="37" name=""/>
                <p:cNvSpPr/>
                <p:nvPr/>
              </p:nvSpPr>
              <p:spPr>
                <a:xfrm>
                  <a:off x="3787" y="2523"/>
                  <a:ext cx="1008" cy="62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8" name=""/>
                <p:cNvSpPr/>
                <p:nvPr/>
              </p:nvSpPr>
              <p:spPr>
                <a:xfrm>
                  <a:off x="4158" y="2296"/>
                  <a:ext cx="624" cy="624"/>
                </a:xfrm>
                <a:prstGeom prst="ellips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39" name=""/>
                <p:cNvSpPr/>
                <p:nvPr/>
              </p:nvSpPr>
              <p:spPr>
                <a:xfrm>
                  <a:off x="4445" y="2586"/>
                  <a:ext cx="23" cy="23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rgbClr val="000000"/>
                  </a:solidFill>
                </a:ln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40" name=""/>
                <p:cNvSpPr/>
                <p:nvPr/>
              </p:nvSpPr>
              <p:spPr>
                <a:xfrm>
                  <a:off x="4468" y="2613"/>
                  <a:ext cx="0" cy="22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41" name=""/>
                <p:cNvSpPr/>
                <p:nvPr/>
              </p:nvSpPr>
              <p:spPr>
                <a:xfrm>
                  <a:off x="4158" y="2296"/>
                  <a:ext cx="624" cy="624"/>
                </a:xfrm>
                <a:prstGeom prst="ellips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42" name=""/>
                <p:cNvSpPr/>
                <p:nvPr/>
              </p:nvSpPr>
              <p:spPr>
                <a:xfrm>
                  <a:off x="4014" y="2840"/>
                  <a:ext cx="1008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43" name=""/>
                <p:cNvSpPr/>
                <p:nvPr/>
              </p:nvSpPr>
              <p:spPr>
                <a:xfrm>
                  <a:off x="4445" y="2586"/>
                  <a:ext cx="23" cy="23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rgbClr val="000000"/>
                  </a:solidFill>
                </a:ln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44" name=""/>
                <p:cNvSpPr/>
                <p:nvPr/>
              </p:nvSpPr>
              <p:spPr>
                <a:xfrm>
                  <a:off x="4422" y="2568"/>
                  <a:ext cx="453" cy="247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solidFill>
                        <a:srgbClr val="3333cc"/>
                      </a:solidFill>
                      <a:latin typeface="Times New Roman"/>
                    </a:rPr>
                    <a:t>d</a:t>
                  </a:r>
                  <a:endParaRPr/>
                </a:p>
              </p:txBody>
            </p:sp>
            <p:sp>
              <p:nvSpPr>
                <p:cNvPr id="45" name=""/>
                <p:cNvSpPr/>
                <p:nvPr/>
              </p:nvSpPr>
              <p:spPr>
                <a:xfrm>
                  <a:off x="4241" y="2478"/>
                  <a:ext cx="453" cy="24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/>
                    </a:rPr>
                    <a:t>o</a:t>
                  </a:r>
                  <a:endParaRPr/>
                </a:p>
              </p:txBody>
            </p:sp>
            <p:sp>
              <p:nvSpPr>
                <p:cNvPr id="46" name=""/>
                <p:cNvSpPr/>
                <p:nvPr/>
              </p:nvSpPr>
              <p:spPr>
                <a:xfrm flipH="1" flipV="1">
                  <a:off x="4196" y="2432"/>
                  <a:ext cx="272" cy="18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tailEnd type="triangle" w="med" len="med"/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</p:grpSp>
          <p:sp>
            <p:nvSpPr>
              <p:cNvPr id="47" name=""/>
              <p:cNvSpPr/>
              <p:nvPr/>
            </p:nvSpPr>
            <p:spPr>
              <a:xfrm>
                <a:off x="4105" y="2523"/>
                <a:ext cx="545" cy="24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solidFill>
                      <a:srgbClr val="3333cc"/>
                    </a:solidFill>
                    <a:latin typeface="Times New Roman"/>
                  </a:rPr>
                  <a:t>r</a:t>
                </a:r>
                <a:endParaRPr/>
              </a:p>
            </p:txBody>
          </p:sp>
          <p:sp>
            <p:nvSpPr>
              <p:cNvPr id="48" name=""/>
              <p:cNvSpPr/>
              <p:nvPr/>
            </p:nvSpPr>
            <p:spPr>
              <a:xfrm>
                <a:off x="4785" y="2931"/>
                <a:ext cx="227" cy="24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latin typeface="Monotype Corsiva"/>
                  </a:rPr>
                  <a:t>l</a:t>
                </a:r>
                <a:endParaRPr/>
              </a:p>
            </p:txBody>
          </p:sp>
          <p:grpSp>
            <p:nvGrpSpPr>
              <p:cNvPr id="49" name=""/>
              <p:cNvGrpSpPr/>
              <p:nvPr/>
            </p:nvGrpSpPr>
            <p:grpSpPr>
              <a:xfrm>
                <a:off x="4195" y="2976"/>
                <a:ext cx="46" cy="91"/>
                <a:chOff x="884" y="3022"/>
                <a:chExt cx="46" cy="91"/>
              </a:xfrm>
            </p:grpSpPr>
            <p:sp>
              <p:nvSpPr>
                <p:cNvPr id="50" name=""/>
                <p:cNvSpPr/>
                <p:nvPr/>
              </p:nvSpPr>
              <p:spPr>
                <a:xfrm>
                  <a:off x="4195" y="2976"/>
                  <a:ext cx="46" cy="91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1" name=""/>
                <p:cNvSpPr/>
                <p:nvPr/>
              </p:nvSpPr>
              <p:spPr>
                <a:xfrm>
                  <a:off x="884" y="3022"/>
                  <a:ext cx="46" cy="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2" name=""/>
                <p:cNvSpPr/>
                <p:nvPr/>
              </p:nvSpPr>
              <p:spPr>
                <a:xfrm>
                  <a:off x="884" y="3022"/>
                  <a:ext cx="0" cy="91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</p:grpSp>
        </p:grpSp>
        <p:grpSp>
          <p:nvGrpSpPr>
            <p:cNvPr id="53" name=""/>
            <p:cNvGrpSpPr/>
            <p:nvPr/>
          </p:nvGrpSpPr>
          <p:grpSpPr>
            <a:xfrm>
              <a:off x="2109" y="1117"/>
              <a:ext cx="1225" cy="700"/>
              <a:chOff x="2109" y="2478"/>
              <a:chExt cx="1225" cy="700"/>
            </a:xfrm>
          </p:grpSpPr>
          <p:sp>
            <p:nvSpPr>
              <p:cNvPr id="54" name=""/>
              <p:cNvSpPr/>
              <p:nvPr/>
            </p:nvSpPr>
            <p:spPr>
              <a:xfrm>
                <a:off x="2109" y="1117"/>
                <a:ext cx="1225" cy="70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55" name=""/>
              <p:cNvGrpSpPr/>
              <p:nvPr/>
            </p:nvGrpSpPr>
            <p:grpSpPr>
              <a:xfrm>
                <a:off x="2109" y="2478"/>
                <a:ext cx="1008" cy="635"/>
                <a:chOff x="2109" y="2795"/>
                <a:chExt cx="1008" cy="635"/>
              </a:xfrm>
            </p:grpSpPr>
            <p:sp>
              <p:nvSpPr>
                <p:cNvPr id="56" name=""/>
                <p:cNvSpPr/>
                <p:nvPr/>
              </p:nvSpPr>
              <p:spPr>
                <a:xfrm rot="0">
                  <a:off x="2109" y="2478"/>
                  <a:ext cx="1008" cy="635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57" name=""/>
                <p:cNvSpPr/>
                <p:nvPr/>
              </p:nvSpPr>
              <p:spPr>
                <a:xfrm>
                  <a:off x="2109" y="3430"/>
                  <a:ext cx="1008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grpSp>
              <p:nvGrpSpPr>
                <p:cNvPr id="58" name=""/>
                <p:cNvGrpSpPr/>
                <p:nvPr/>
              </p:nvGrpSpPr>
              <p:grpSpPr>
                <a:xfrm>
                  <a:off x="2256" y="2795"/>
                  <a:ext cx="624" cy="624"/>
                  <a:chOff x="2245" y="2795"/>
                  <a:chExt cx="624" cy="624"/>
                </a:xfrm>
              </p:grpSpPr>
              <p:sp>
                <p:nvSpPr>
                  <p:cNvPr id="59" name=""/>
                  <p:cNvSpPr/>
                  <p:nvPr/>
                </p:nvSpPr>
                <p:spPr>
                  <a:xfrm rot="0">
                    <a:off x="2256" y="2795"/>
                    <a:ext cx="624" cy="624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60" name=""/>
                  <p:cNvSpPr/>
                  <p:nvPr/>
                </p:nvSpPr>
                <p:spPr>
                  <a:xfrm>
                    <a:off x="2245" y="2795"/>
                    <a:ext cx="624" cy="624"/>
                  </a:xfrm>
                  <a:prstGeom prst="ellips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txBody>
                  <a:bodyPr wrap="none" anchor="ctr"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61" name=""/>
                  <p:cNvSpPr/>
                  <p:nvPr/>
                </p:nvSpPr>
                <p:spPr>
                  <a:xfrm>
                    <a:off x="2532" y="3085"/>
                    <a:ext cx="23" cy="23"/>
                  </a:xfrm>
                  <a:prstGeom prst="flowChartConnector">
                    <a:avLst/>
                  </a:prstGeom>
                  <a:solidFill>
                    <a:srgbClr val="FF0000"/>
                  </a:solidFill>
                  <a:ln>
                    <a:solidFill>
                      <a:srgbClr val="000000"/>
                    </a:solidFill>
                  </a:ln>
                </p:spPr>
                <p:txBody>
                  <a:bodyPr wrap="none" anchor="ctr"/>
                  <a:lstStyle/>
                  <a:p>
                    <a:pPr algn="ctr" fontAlgn="auto"/>
                    <a:endParaRPr/>
                  </a:p>
                </p:txBody>
              </p:sp>
            </p:grpSp>
            <p:sp>
              <p:nvSpPr>
                <p:cNvPr id="62" name=""/>
                <p:cNvSpPr/>
                <p:nvPr/>
              </p:nvSpPr>
              <p:spPr>
                <a:xfrm>
                  <a:off x="2562" y="3113"/>
                  <a:ext cx="0" cy="31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63" name=""/>
                <p:cNvSpPr/>
                <p:nvPr/>
              </p:nvSpPr>
              <p:spPr>
                <a:xfrm>
                  <a:off x="2336" y="2931"/>
                  <a:ext cx="317" cy="24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/>
                    </a:rPr>
                    <a:t>o</a:t>
                  </a:r>
                  <a:endParaRPr/>
                </a:p>
              </p:txBody>
            </p:sp>
            <p:sp>
              <p:nvSpPr>
                <p:cNvPr id="64" name=""/>
                <p:cNvSpPr/>
                <p:nvPr/>
              </p:nvSpPr>
              <p:spPr>
                <a:xfrm>
                  <a:off x="2608" y="3158"/>
                  <a:ext cx="363" cy="248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solidFill>
                        <a:srgbClr val="3333cc"/>
                      </a:solidFill>
                      <a:latin typeface="Times New Roman"/>
                    </a:rPr>
                    <a:t>d</a:t>
                  </a:r>
                  <a:endParaRPr/>
                </a:p>
              </p:txBody>
            </p:sp>
            <p:sp>
              <p:nvSpPr>
                <p:cNvPr id="65" name=""/>
                <p:cNvSpPr/>
                <p:nvPr/>
              </p:nvSpPr>
              <p:spPr>
                <a:xfrm flipH="1" flipV="1">
                  <a:off x="2290" y="2931"/>
                  <a:ext cx="272" cy="18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tailEnd type="triangle" w="med" len="med"/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</p:grpSp>
          <p:sp>
            <p:nvSpPr>
              <p:cNvPr id="66" name=""/>
              <p:cNvSpPr/>
              <p:nvPr/>
            </p:nvSpPr>
            <p:spPr>
              <a:xfrm>
                <a:off x="2381" y="2478"/>
                <a:ext cx="545" cy="24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solidFill>
                      <a:srgbClr val="3333cc"/>
                    </a:solidFill>
                    <a:latin typeface="Times New Roman"/>
                  </a:rPr>
                  <a:t>r</a:t>
                </a:r>
                <a:endParaRPr/>
              </a:p>
            </p:txBody>
          </p:sp>
          <p:sp>
            <p:nvSpPr>
              <p:cNvPr id="67" name=""/>
              <p:cNvSpPr/>
              <p:nvPr/>
            </p:nvSpPr>
            <p:spPr>
              <a:xfrm>
                <a:off x="3107" y="2931"/>
                <a:ext cx="227" cy="24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latin typeface="Monotype Corsiva"/>
                  </a:rPr>
                  <a:t>l</a:t>
                </a:r>
                <a:endParaRPr/>
              </a:p>
            </p:txBody>
          </p:sp>
          <p:grpSp>
            <p:nvGrpSpPr>
              <p:cNvPr id="68" name=""/>
              <p:cNvGrpSpPr/>
              <p:nvPr/>
            </p:nvGrpSpPr>
            <p:grpSpPr>
              <a:xfrm>
                <a:off x="2517" y="3022"/>
                <a:ext cx="46" cy="91"/>
                <a:chOff x="884" y="3022"/>
                <a:chExt cx="46" cy="91"/>
              </a:xfrm>
            </p:grpSpPr>
            <p:sp>
              <p:nvSpPr>
                <p:cNvPr id="69" name=""/>
                <p:cNvSpPr/>
                <p:nvPr/>
              </p:nvSpPr>
              <p:spPr>
                <a:xfrm rot="0">
                  <a:off x="2517" y="3022"/>
                  <a:ext cx="46" cy="91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70" name=""/>
                <p:cNvSpPr/>
                <p:nvPr/>
              </p:nvSpPr>
              <p:spPr>
                <a:xfrm>
                  <a:off x="884" y="3022"/>
                  <a:ext cx="46" cy="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71" name=""/>
                <p:cNvSpPr/>
                <p:nvPr/>
              </p:nvSpPr>
              <p:spPr>
                <a:xfrm>
                  <a:off x="884" y="3022"/>
                  <a:ext cx="0" cy="91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txBody>
                <a:bodyPr wrap="none"/>
                <a:lstStyle/>
                <a:p>
                  <a:pPr algn="ctr" fontAlgn="auto"/>
                  <a:endParaRPr/>
                </a:p>
              </p:txBody>
            </p:sp>
          </p:grpSp>
        </p:grpSp>
      </p:grpSp>
      <p:sp>
        <p:nvSpPr>
          <p:cNvPr id="72" name=""/>
          <p:cNvSpPr/>
          <p:nvPr/>
        </p:nvSpPr>
        <p:spPr>
          <a:xfrm>
            <a:off x="323850" y="188912"/>
            <a:ext cx="1828800" cy="457200"/>
          </a:xfrm>
          <a:solidFill>
            <a:schemeClr val="accent2"/>
          </a:solidFill>
          <a:ln w="12700">
            <a:solidFill>
              <a:srgbClr val="3333cc"/>
            </a:solidFill>
          </a:ln>
          <a:effectLst>
            <a:outerShdw algn="b" kx="2453606" sy="50000">
              <a:srgbClr val="C0C0C0">
                <a:alpha val="80000"/>
              </a:srgbClr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 w="12700">
                  <a:solidFill>
                    <a:srgbClr val="3333cc"/>
                  </a:solidFill>
                </a:ln>
                <a:solidFill>
                  <a:schemeClr val="accent2"/>
                </a:solidFill>
                <a:effectLst>
                  <a:outerShdw algn="b" kx="2453606" sy="50000">
                    <a:srgbClr val="C0C0C0">
                      <a:alpha val="80000"/>
                    </a:srgbClr>
                  </a:outerShdw>
                </a:effectLst>
                <a:latin typeface="宋体"/>
              </a:rPr>
              <a:t>旧知回顾</a:t>
            </a:r>
            <a:endParaRPr/>
          </a:p>
        </p:txBody>
      </p:sp>
      <p:sp>
        <p:nvSpPr>
          <p:cNvPr id="73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uild="p"/>
      <p:bldP spid="5" grpId="0"/>
      <p:bldP spid="6" grpId="0" animBg="1"/>
      <p:bldP spid="7" grpId="0"/>
      <p:bldP spid="8" grpId="0"/>
      <p:bldP spid="9" grpId="0"/>
      <p:bldP spid="10" grpId="0" animBg="1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0" y="188912"/>
            <a:ext cx="8964612" cy="4530725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>
                <a:solidFill>
                  <a:srgbClr val="333399"/>
                </a:solidFill>
                <a:latin typeface="Arial"/>
              </a:rPr>
              <a:t>        </a:t>
            </a:r>
            <a:r>
              <a:rPr lang="en-US" sz="3200" b="1">
                <a:solidFill>
                  <a:srgbClr val="333399"/>
                </a:solidFill>
                <a:latin typeface="Arial"/>
              </a:rPr>
              <a:t>1.已知⊙O的半径为3，点A在直线</a:t>
            </a:r>
            <a:r>
              <a:rPr lang="en-US" sz="3200" b="1" i="1">
                <a:solidFill>
                  <a:srgbClr val="333399"/>
                </a:solidFill>
                <a:latin typeface="Times New Roman"/>
              </a:rPr>
              <a:t>l</a:t>
            </a:r>
            <a:r>
              <a:rPr lang="en-US" sz="3200" b="1">
                <a:solidFill>
                  <a:srgbClr val="333399"/>
                </a:solidFill>
                <a:latin typeface="Arial"/>
              </a:rPr>
              <a:t>上，点A到⊙O的圆心O的距离为3，则</a:t>
            </a:r>
            <a:r>
              <a:rPr lang="en-US" sz="3200" b="1" i="1">
                <a:solidFill>
                  <a:srgbClr val="333399"/>
                </a:solidFill>
                <a:latin typeface="Times New Roman"/>
              </a:rPr>
              <a:t>l</a:t>
            </a:r>
            <a:r>
              <a:rPr lang="en-US" sz="3200" b="1">
                <a:solidFill>
                  <a:srgbClr val="333399"/>
                </a:solidFill>
                <a:latin typeface="Arial"/>
              </a:rPr>
              <a:t>与⊙O的位置关系为</a:t>
            </a:r>
            <a:r>
              <a:rPr lang="en-US" sz="3200" b="1" u="sng">
                <a:solidFill>
                  <a:srgbClr val="333399"/>
                </a:solidFill>
                <a:latin typeface="Arial"/>
              </a:rPr>
              <a:t>                 </a:t>
            </a:r>
            <a:r>
              <a:rPr lang="en-US" sz="3200" b="1">
                <a:solidFill>
                  <a:srgbClr val="333399"/>
                </a:solidFill>
                <a:latin typeface="Arial"/>
              </a:rPr>
              <a:t>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500187" y="2630487"/>
            <a:ext cx="1584325" cy="1512887"/>
          </a:xfrm>
          <a:prstGeom prst="ellipse">
            <a:avLst/>
          </a:prstGeom>
          <a:solidFill>
            <a:schemeClr val="tx1">
              <a:alpha val="0"/>
            </a:schemeClr>
          </a:solidFill>
          <a:ln w="28575">
            <a:solidFill>
              <a:srgbClr val="FF0000"/>
            </a:solidFill>
          </a:ln>
        </p:spPr>
        <p:txBody>
          <a:bodyPr lIns="91432" tIns="45716" rIns="91432" bIns="45716" wrap="none" anchor="ctr">
            <a:spAutoFit/>
          </a:bodyPr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5514975" y="2563812"/>
            <a:ext cx="1585912" cy="1512887"/>
          </a:xfrm>
          <a:prstGeom prst="ellipse">
            <a:avLst/>
          </a:prstGeom>
          <a:solidFill>
            <a:schemeClr val="tx1">
              <a:alpha val="0"/>
            </a:schemeClr>
          </a:solidFill>
          <a:ln w="28575">
            <a:solidFill>
              <a:srgbClr val="FF0000"/>
            </a:solidFill>
          </a:ln>
        </p:spPr>
        <p:txBody>
          <a:bodyPr lIns="91432" tIns="45716" rIns="91432" bIns="45716" wrap="none" anchor="ctr">
            <a:spAutoFit/>
          </a:bodyPr>
          <a:lstStyle/>
          <a:p>
            <a:endParaRPr/>
          </a:p>
        </p:txBody>
      </p:sp>
      <p:sp>
        <p:nvSpPr>
          <p:cNvPr id="5" name=""/>
          <p:cNvSpPr/>
          <p:nvPr/>
        </p:nvSpPr>
        <p:spPr>
          <a:xfrm>
            <a:off x="852487" y="4143375"/>
            <a:ext cx="2952750" cy="1587"/>
          </a:xfrm>
          <a:prstGeom prst="line">
            <a:avLst/>
          </a:prstGeom>
          <a:ln w="28575">
            <a:solidFill>
              <a:srgbClr val="0000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 flipV="1">
            <a:off x="5084762" y="3430587"/>
            <a:ext cx="2736850" cy="862012"/>
          </a:xfrm>
          <a:prstGeom prst="line">
            <a:avLst/>
          </a:prstGeom>
          <a:ln w="28575">
            <a:solidFill>
              <a:srgbClr val="0000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5876925" y="2924175"/>
            <a:ext cx="862012" cy="914400"/>
          </a:xfrm>
          <a:prstGeom prst="rect">
            <a:avLst/>
          </a:prstGeom>
          <a:ln/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>
                <a:solidFill>
                  <a:srgbClr val="FF0000"/>
                </a:solidFill>
                <a:latin typeface="Verdana"/>
              </a:rPr>
              <a:t>·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1860550" y="2917825"/>
            <a:ext cx="863600" cy="914400"/>
          </a:xfrm>
          <a:prstGeom prst="rect">
            <a:avLst/>
          </a:prstGeom>
          <a:ln/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>
                <a:solidFill>
                  <a:srgbClr val="FF0000"/>
                </a:solidFill>
                <a:latin typeface="Verdana"/>
              </a:rPr>
              <a:t>·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2278062" y="3421062"/>
            <a:ext cx="0" cy="722312"/>
          </a:xfrm>
          <a:prstGeom prst="line">
            <a:avLst/>
          </a:prstGeom>
          <a:ln w="28575">
            <a:solidFill>
              <a:srgbClr val="0000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6308725" y="3430587"/>
            <a:ext cx="720725" cy="215900"/>
          </a:xfrm>
          <a:prstGeom prst="line">
            <a:avLst/>
          </a:prstGeom>
          <a:ln w="28575">
            <a:solidFill>
              <a:srgbClr val="0000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5732462" y="3211512"/>
            <a:ext cx="719137" cy="366712"/>
          </a:xfrm>
          <a:prstGeom prst="rect">
            <a:avLst/>
          </a:prstGeom>
          <a:ln/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Verdana"/>
              </a:rPr>
              <a:t>O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1730375" y="3206750"/>
            <a:ext cx="722312" cy="366712"/>
          </a:xfrm>
          <a:prstGeom prst="rect">
            <a:avLst/>
          </a:prstGeom>
          <a:ln/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Verdana"/>
              </a:rPr>
              <a:t>O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6813550" y="3717925"/>
            <a:ext cx="720725" cy="366712"/>
          </a:xfrm>
          <a:prstGeom prst="rect">
            <a:avLst/>
          </a:prstGeom>
          <a:ln/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Verdana"/>
              </a:rPr>
              <a:t>A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1931987" y="4214812"/>
            <a:ext cx="720725" cy="366712"/>
          </a:xfrm>
          <a:prstGeom prst="rect">
            <a:avLst/>
          </a:prstGeom>
          <a:ln/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Verdana"/>
              </a:rPr>
              <a:t>A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3732212" y="3927475"/>
            <a:ext cx="647700" cy="473075"/>
          </a:xfrm>
          <a:prstGeom prst="rect">
            <a:avLst/>
          </a:prstGeom>
          <a:ln/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>
                <a:latin typeface="Verdana"/>
              </a:rPr>
              <a:t> </a:t>
            </a:r>
            <a:r>
              <a:rPr lang="en-US" sz="2500" i="1">
                <a:solidFill>
                  <a:srgbClr val="0000FF"/>
                </a:solidFill>
                <a:latin typeface="Times New Roman"/>
              </a:rPr>
              <a:t>l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7821612" y="3430587"/>
            <a:ext cx="647700" cy="473075"/>
          </a:xfrm>
          <a:prstGeom prst="rect">
            <a:avLst/>
          </a:prstGeom>
          <a:ln/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500" i="1">
                <a:solidFill>
                  <a:srgbClr val="0000FF"/>
                </a:solidFill>
                <a:latin typeface="Times New Roman"/>
              </a:rPr>
              <a:t>l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395287" y="1916112"/>
            <a:ext cx="8280400" cy="569912"/>
          </a:xfrm>
          <a:prstGeom prst="rect">
            <a:avLst/>
          </a:prstGeom>
          <a:ln/>
        </p:spPr>
        <p:txBody>
          <a:bodyPr lIns="83037" tIns="41518" rIns="83037" bIns="4151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333399"/>
                </a:solidFill>
                <a:latin typeface="宋体"/>
              </a:rPr>
              <a:t>A.相离   B.相切    C.相交  D.相交或相切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2268537" y="1196975"/>
            <a:ext cx="446087" cy="631825"/>
          </a:xfrm>
          <a:prstGeom prst="rect">
            <a:avLst/>
          </a:prstGeom>
          <a:ln/>
        </p:spPr>
        <p:txBody>
          <a:bodyPr lIns="83037" tIns="41518" rIns="83037" bIns="4151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黑体"/>
              </a:rPr>
              <a:t>D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508000" y="5084762"/>
            <a:ext cx="7808912" cy="1301750"/>
          </a:xfrm>
          <a:prstGeom prst="rect">
            <a:avLst/>
          </a:prstGeom>
          <a:ln/>
        </p:spPr>
        <p:txBody>
          <a:bodyPr lIns="83037" tIns="41518" rIns="83037" bIns="4151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333399"/>
                </a:solidFill>
                <a:latin typeface="黑体"/>
              </a:rPr>
              <a:t>2.已知直线</a:t>
            </a:r>
            <a:r>
              <a:rPr lang="en-US" sz="3200" b="1" i="1">
                <a:solidFill>
                  <a:srgbClr val="333399"/>
                </a:solidFill>
                <a:latin typeface="Times New Roman"/>
              </a:rPr>
              <a:t>l</a:t>
            </a:r>
            <a:r>
              <a:rPr lang="en-US" sz="3200" b="1">
                <a:solidFill>
                  <a:srgbClr val="333399"/>
                </a:solidFill>
                <a:latin typeface="黑体"/>
              </a:rPr>
              <a:t>与⊙O相切，若d和R是方程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333399"/>
                </a:solidFill>
                <a:latin typeface="黑体"/>
              </a:rPr>
              <a:t> x</a:t>
            </a:r>
            <a:r>
              <a:rPr lang="en-US" sz="3200" b="1">
                <a:solidFill>
                  <a:srgbClr val="333399"/>
                </a:solidFill>
                <a:latin typeface="黑体"/>
              </a:rPr>
              <a:t>2</a:t>
            </a:r>
            <a:r>
              <a:rPr lang="en-US" sz="3200" b="1">
                <a:solidFill>
                  <a:srgbClr val="333399"/>
                </a:solidFill>
                <a:latin typeface="黑体"/>
              </a:rPr>
              <a:t>-4x+m=0 的两个实数根，则m=</a:t>
            </a:r>
            <a:r>
              <a:rPr lang="en-US" sz="3200" b="1" u="sng">
                <a:solidFill>
                  <a:srgbClr val="333399"/>
                </a:solidFill>
                <a:latin typeface="黑体"/>
              </a:rPr>
              <a:t>     </a:t>
            </a:r>
            <a:r>
              <a:rPr lang="en-US" sz="3200" b="1">
                <a:solidFill>
                  <a:srgbClr val="333399"/>
                </a:solidFill>
                <a:latin typeface="黑体"/>
              </a:rPr>
              <a:t>.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6735762" y="5805487"/>
            <a:ext cx="574675" cy="569912"/>
          </a:xfrm>
          <a:prstGeom prst="rect">
            <a:avLst/>
          </a:prstGeom>
          <a:ln/>
        </p:spPr>
        <p:txBody>
          <a:bodyPr lIns="83037" tIns="41518" rIns="83037" bIns="4151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/>
              </a:rPr>
              <a:t>4</a:t>
            </a:r>
            <a:endParaRPr/>
          </a:p>
        </p:txBody>
      </p:sp>
      <p:sp>
        <p:nvSpPr>
          <p:cNvPr id="21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9387" y="217487"/>
            <a:ext cx="4176712" cy="3240087"/>
          </a:xfrm>
          <a:prstGeom prst="rect">
            <a:avLst/>
          </a:prstGeom>
          <a:solidFill>
            <a:schemeClr val="bg1"/>
          </a:solidFill>
          <a:ln w="57150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504825"/>
            <a:ext cx="3940175" cy="265430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在⊙O中,经过半径OA的</a:t>
            </a:r>
            <a:endParaRPr/>
          </a:p>
          <a:p>
            <a:pPr/>
            <a:r>
              <a:rPr lang="en-US" sz="28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外端点A作直线L⊥OA,</a:t>
            </a:r>
            <a:endParaRPr/>
          </a:p>
          <a:p>
            <a:pPr/>
            <a:r>
              <a:rPr lang="en-US" sz="28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则圆心O到直线L的距离</a:t>
            </a:r>
            <a:endParaRPr/>
          </a:p>
          <a:p>
            <a:pPr/>
            <a:r>
              <a:rPr lang="en-US" sz="28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是多少?______,直线L和</a:t>
            </a:r>
            <a:endParaRPr/>
          </a:p>
          <a:p>
            <a:pPr/>
            <a:r>
              <a:rPr lang="en-US" sz="28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⊙O有什么位置关系?</a:t>
            </a:r>
            <a:endParaRPr/>
          </a:p>
          <a:p>
            <a:pPr/>
            <a:r>
              <a:rPr lang="en-US" sz="28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_________.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5219700" y="-26987"/>
            <a:ext cx="2952750" cy="2952750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6516687" y="765175"/>
            <a:ext cx="323850" cy="76200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.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6659562" y="1052512"/>
            <a:ext cx="460375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O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6659562" y="1341437"/>
            <a:ext cx="0" cy="1584325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6443662" y="2852737"/>
            <a:ext cx="441325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A</a:t>
            </a:r>
            <a:endParaRPr/>
          </a:p>
        </p:txBody>
      </p:sp>
      <p:sp>
        <p:nvSpPr>
          <p:cNvPr id="9" name=""/>
          <p:cNvSpPr/>
          <p:nvPr/>
        </p:nvSpPr>
        <p:spPr>
          <a:xfrm flipH="1">
            <a:off x="5076825" y="2925762"/>
            <a:ext cx="3527425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1979612" y="1773237"/>
            <a:ext cx="717550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OA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755650" y="2578100"/>
            <a:ext cx="1655762" cy="51911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相切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8459787" y="2852737"/>
            <a:ext cx="420687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L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6659562" y="2709862"/>
            <a:ext cx="288925" cy="0"/>
          </a:xfrm>
          <a:prstGeom prst="line">
            <a:avLst/>
          </a:prstGeom>
          <a:ln w="28575">
            <a:solidFill>
              <a:srgbClr val="3333cc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4" name=""/>
          <p:cNvSpPr/>
          <p:nvPr/>
        </p:nvSpPr>
        <p:spPr>
          <a:xfrm>
            <a:off x="6948487" y="2709862"/>
            <a:ext cx="0" cy="215900"/>
          </a:xfrm>
          <a:prstGeom prst="line">
            <a:avLst/>
          </a:prstGeom>
          <a:ln w="28575">
            <a:solidFill>
              <a:srgbClr val="3333cc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5" name=""/>
          <p:cNvSpPr/>
          <p:nvPr/>
        </p:nvSpPr>
        <p:spPr>
          <a:xfrm>
            <a:off x="250825" y="4365625"/>
            <a:ext cx="8064500" cy="936625"/>
          </a:xfrm>
          <a:prstGeom prst="rect">
            <a:avLst/>
          </a:prstGeom>
          <a:solidFill>
            <a:srgbClr val="C0C0C0"/>
          </a:solidFill>
          <a:ln w="38100"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16" name=""/>
          <p:cNvSpPr/>
          <p:nvPr/>
        </p:nvSpPr>
        <p:spPr>
          <a:xfrm>
            <a:off x="395287" y="4365625"/>
            <a:ext cx="7327900" cy="94615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F71C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经过半径的外端并且垂直于这条半径的直线是</a:t>
            </a:r>
            <a:endParaRPr/>
          </a:p>
          <a:p>
            <a:pPr/>
            <a:r>
              <a:rPr lang="en-US" sz="2800" b="1">
                <a:solidFill>
                  <a:srgbClr val="F71C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圆的切线.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468312" y="5789612"/>
            <a:ext cx="1808162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几何应用:</a:t>
            </a:r>
            <a:r>
              <a:rPr lang="en-US" sz="2400">
                <a:solidFill>
                  <a:srgbClr val="800000"/>
                </a:solidFill>
                <a:latin typeface="Times New Roman"/>
              </a:rPr>
              <a:t> 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2339975" y="5802312"/>
            <a:ext cx="5472112" cy="70167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∵OA⊥</a:t>
            </a:r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l</a:t>
            </a: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∴ </a:t>
            </a:r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l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是⊙O的切线</a:t>
            </a:r>
            <a:r>
              <a:rPr lang="en-US" sz="800">
                <a:solidFill>
                  <a:srgbClr val="EAEAEA"/>
                </a:solidFill>
              </a:rPr>
              <a:t>[z x x k 学科网]</a:t>
            </a:r>
            <a:endParaRPr/>
          </a:p>
          <a:p>
            <a:pPr/>
            <a:endParaRPr lang="en-US" sz="800" b="1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</p:txBody>
      </p:sp>
      <p:sp>
        <p:nvSpPr>
          <p:cNvPr id="19" name=""/>
          <p:cNvSpPr/>
          <p:nvPr/>
        </p:nvSpPr>
        <p:spPr>
          <a:xfrm>
            <a:off x="323850" y="3621087"/>
            <a:ext cx="3028950" cy="106680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1000" b="1">
                <a:solidFill>
                  <a:srgbClr val="FF0000"/>
                </a:solidFill>
              </a:rPr>
              <a:t>切线判定定理:</a:t>
            </a:r>
            <a:r>
              <a:rPr lang="en-US" sz="3200" b="1">
                <a:solidFill>
                  <a:srgbClr val="EAEAEA"/>
                </a:solidFill>
              </a:rPr>
              <a:t>中学学科网</a:t>
            </a:r>
            <a:endParaRPr/>
          </a:p>
          <a:p>
            <a:pPr/>
            <a:endParaRPr lang="en-US" sz="3200" b="1">
              <a:solidFill>
                <a:srgbClr val="FF0000"/>
              </a:solidFill>
            </a:endParaRPr>
          </a:p>
        </p:txBody>
      </p:sp>
      <p:sp>
        <p:nvSpPr>
          <p:cNvPr id="20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/>
      <p:bldP spid="17" grpId="0" animBg="1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476250"/>
            <a:ext cx="9432925" cy="5456237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3200" b="1">
                <a:latin typeface="Times New Roman"/>
              </a:rPr>
              <a:t>1.判断下列命题是否正确．  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/>
              </a:rPr>
              <a:t>    (1)经过半径外端的直线是圆的切线．(           )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/>
              </a:rPr>
              <a:t>    (2)垂直于半径的直线是圆的切线．(            )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/>
              </a:rPr>
              <a:t>    (3)过直径的外端并且垂直于这条直径的直线是圆的切线．(            )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/>
              </a:rPr>
              <a:t>    (4)和圆只有一个公共点的直线是圆的切线．(      )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/>
              </a:rPr>
              <a:t>    (5)以等腰三角形的顶点为圆心，底边上的高为半径的圆与底边相切．(            )</a:t>
            </a:r>
            <a:endParaRPr/>
          </a:p>
          <a:p>
            <a:pPr algn="just"/>
            <a:endParaRPr lang="en-US" sz="3200" b="1">
              <a:latin typeface="Times New Roman"/>
            </a:endParaRPr>
          </a:p>
        </p:txBody>
      </p:sp>
      <p:sp>
        <p:nvSpPr>
          <p:cNvPr id="3" name=""/>
          <p:cNvSpPr/>
          <p:nvPr/>
        </p:nvSpPr>
        <p:spPr>
          <a:xfrm>
            <a:off x="7451725" y="1125537"/>
            <a:ext cx="549275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FF3300"/>
                </a:solidFill>
                <a:latin typeface="Times New Roman"/>
              </a:rPr>
              <a:t>×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7235825" y="1773237"/>
            <a:ext cx="549275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FF3300"/>
                </a:solidFill>
                <a:latin typeface="Times New Roman"/>
              </a:rPr>
              <a:t>×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268537" y="3068637"/>
            <a:ext cx="550862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400" b="1">
                <a:solidFill>
                  <a:srgbClr val="FF3300"/>
                </a:solidFill>
                <a:latin typeface="Times New Roman"/>
              </a:rPr>
              <a:t>√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8485187" y="3789362"/>
            <a:ext cx="550862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400" b="1">
                <a:solidFill>
                  <a:srgbClr val="FF3300"/>
                </a:solidFill>
                <a:latin typeface="Times New Roman"/>
              </a:rPr>
              <a:t>√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4356100" y="4941887"/>
            <a:ext cx="550862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400" b="1">
                <a:solidFill>
                  <a:srgbClr val="FF3300"/>
                </a:solidFill>
                <a:latin typeface="Times New Roman"/>
              </a:rPr>
              <a:t>√</a:t>
            </a:r>
            <a:endParaRPr/>
          </a:p>
        </p:txBody>
      </p:sp>
      <p:sp>
        <p:nvSpPr>
          <p:cNvPr id="8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1763712" y="476250"/>
            <a:ext cx="5832475" cy="1600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4400" b="1">
                <a:solidFill>
                  <a:srgbClr val="000000"/>
                </a:solidFill>
                <a:latin typeface="方正姚体"/>
              </a:rPr>
              <a:t>已知△ABC内接于⊙O,直线EF过点A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323850" y="2205037"/>
            <a:ext cx="8496300" cy="2232025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 b="1">
                <a:solidFill>
                  <a:srgbClr val="000099"/>
                </a:solidFill>
                <a:latin typeface="Times New Roman"/>
              </a:rPr>
              <a:t>（1）如图1，AB为直径，要使得EF是</a:t>
            </a:r>
            <a:r>
              <a:rPr lang="en-US" sz="3200" b="1">
                <a:solidFill>
                  <a:srgbClr val="000099"/>
                </a:solidFill>
                <a:latin typeface="方正姚体"/>
              </a:rPr>
              <a:t>⊙O</a:t>
            </a:r>
            <a:r>
              <a:rPr lang="en-US" sz="3200" b="1">
                <a:solidFill>
                  <a:srgbClr val="000099"/>
                </a:solidFill>
                <a:latin typeface="Times New Roman"/>
              </a:rPr>
              <a:t>的切线，还需添加的条件是</a:t>
            </a:r>
            <a:r>
              <a:rPr lang="en-US" sz="3200" b="1" u="sng">
                <a:solidFill>
                  <a:srgbClr val="000099"/>
                </a:solidFill>
                <a:latin typeface="Times New Roman"/>
              </a:rPr>
              <a:t>      </a:t>
            </a:r>
            <a:r>
              <a:rPr lang="en-US" sz="3200" b="1">
                <a:solidFill>
                  <a:srgbClr val="000099"/>
                </a:solidFill>
                <a:latin typeface="Times New Roman"/>
              </a:rPr>
              <a:t>或</a:t>
            </a:r>
            <a:r>
              <a:rPr lang="en-US" sz="3200" b="1" u="sng">
                <a:solidFill>
                  <a:srgbClr val="000099"/>
                </a:solidFill>
                <a:latin typeface="Times New Roman"/>
              </a:rPr>
              <a:t>         </a:t>
            </a:r>
            <a:r>
              <a:rPr lang="en-US" sz="3200" b="1">
                <a:solidFill>
                  <a:srgbClr val="000099"/>
                </a:solidFill>
                <a:latin typeface="Times New Roman"/>
              </a:rPr>
              <a:t>。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Times New Roman"/>
              </a:rPr>
              <a:t>（2）如图2， AB为非直径弦，且∠CAE=∠B,求证：EF为</a:t>
            </a:r>
            <a:r>
              <a:rPr lang="en-US" sz="3200" b="1">
                <a:solidFill>
                  <a:srgbClr val="000000"/>
                </a:solidFill>
                <a:latin typeface="方正姚体"/>
              </a:rPr>
              <a:t>⊙O</a:t>
            </a:r>
            <a:r>
              <a:rPr lang="en-US" sz="3200" b="1">
                <a:solidFill>
                  <a:srgbClr val="000000"/>
                </a:solidFill>
                <a:latin typeface="Times New Roman"/>
              </a:rPr>
              <a:t>的切线。</a:t>
            </a:r>
            <a:endParaRPr/>
          </a:p>
        </p:txBody>
      </p:sp>
      <p:grpSp>
        <p:nvGrpSpPr>
          <p:cNvPr id="4" name=""/>
          <p:cNvGrpSpPr/>
          <p:nvPr/>
        </p:nvGrpSpPr>
        <p:grpSpPr>
          <a:xfrm>
            <a:off x="2771775" y="4365625"/>
            <a:ext cx="2376487" cy="2246312"/>
            <a:chOff x="1746" y="2750"/>
            <a:chExt cx="1497" cy="1415"/>
          </a:xfrm>
        </p:grpSpPr>
        <p:sp>
          <p:nvSpPr>
            <p:cNvPr id="5" name=""/>
            <p:cNvSpPr/>
            <p:nvPr/>
          </p:nvSpPr>
          <p:spPr>
            <a:xfrm>
              <a:off x="1746" y="2750"/>
              <a:ext cx="1497" cy="141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6" name=""/>
            <p:cNvGrpSpPr/>
            <p:nvPr/>
          </p:nvGrpSpPr>
          <p:grpSpPr>
            <a:xfrm>
              <a:off x="1973" y="3022"/>
              <a:ext cx="960" cy="960"/>
              <a:chOff x="528" y="1584"/>
              <a:chExt cx="960" cy="960"/>
            </a:xfrm>
          </p:grpSpPr>
          <p:sp>
            <p:nvSpPr>
              <p:cNvPr id="7" name=""/>
              <p:cNvSpPr/>
              <p:nvPr/>
            </p:nvSpPr>
            <p:spPr>
              <a:xfrm rot="0">
                <a:off x="1973" y="3022"/>
                <a:ext cx="960" cy="96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8" name=""/>
              <p:cNvSpPr/>
              <p:nvPr/>
            </p:nvSpPr>
            <p:spPr>
              <a:xfrm>
                <a:off x="528" y="1584"/>
                <a:ext cx="960" cy="960"/>
              </a:xfrm>
              <a:prstGeom prst="ellipse">
                <a:avLst/>
              </a:prstGeom>
              <a:ln w="57150">
                <a:solidFill>
                  <a:srgbClr val="000099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  <p:sp>
            <p:nvSpPr>
              <p:cNvPr id="9" name=""/>
              <p:cNvSpPr/>
              <p:nvPr/>
            </p:nvSpPr>
            <p:spPr>
              <a:xfrm>
                <a:off x="960" y="2016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0099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</p:grpSp>
        <p:sp>
          <p:nvSpPr>
            <p:cNvPr id="10" name=""/>
            <p:cNvSpPr/>
            <p:nvPr/>
          </p:nvSpPr>
          <p:spPr>
            <a:xfrm>
              <a:off x="1973" y="2840"/>
              <a:ext cx="0" cy="127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1973" y="3521"/>
              <a:ext cx="952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2" name=""/>
            <p:cNvSpPr/>
            <p:nvPr/>
          </p:nvSpPr>
          <p:spPr>
            <a:xfrm>
              <a:off x="1973" y="3521"/>
              <a:ext cx="726" cy="363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 flipH="1">
              <a:off x="2699" y="3521"/>
              <a:ext cx="226" cy="363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1746" y="2750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F</a:t>
              </a:r>
              <a:endParaRPr/>
            </a:p>
          </p:txBody>
        </p:sp>
        <p:sp>
          <p:nvSpPr>
            <p:cNvPr id="15" name=""/>
            <p:cNvSpPr/>
            <p:nvPr/>
          </p:nvSpPr>
          <p:spPr>
            <a:xfrm>
              <a:off x="1746" y="3838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E</a:t>
              </a:r>
              <a:endParaRPr/>
            </a:p>
          </p:txBody>
        </p:sp>
        <p:sp>
          <p:nvSpPr>
            <p:cNvPr id="16" name=""/>
            <p:cNvSpPr/>
            <p:nvPr/>
          </p:nvSpPr>
          <p:spPr>
            <a:xfrm>
              <a:off x="2653" y="3793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C</a:t>
              </a:r>
              <a:endParaRPr/>
            </a:p>
          </p:txBody>
        </p:sp>
        <p:sp>
          <p:nvSpPr>
            <p:cNvPr id="17" name=""/>
            <p:cNvSpPr/>
            <p:nvPr/>
          </p:nvSpPr>
          <p:spPr>
            <a:xfrm>
              <a:off x="2971" y="3385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B</a:t>
              </a:r>
              <a:endParaRPr/>
            </a:p>
          </p:txBody>
        </p:sp>
        <p:sp>
          <p:nvSpPr>
            <p:cNvPr id="18" name=""/>
            <p:cNvSpPr/>
            <p:nvPr/>
          </p:nvSpPr>
          <p:spPr>
            <a:xfrm>
              <a:off x="1746" y="3339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A</a:t>
              </a:r>
              <a:endParaRPr/>
            </a:p>
          </p:txBody>
        </p:sp>
        <p:sp>
          <p:nvSpPr>
            <p:cNvPr id="19" name=""/>
            <p:cNvSpPr/>
            <p:nvPr/>
          </p:nvSpPr>
          <p:spPr>
            <a:xfrm>
              <a:off x="2336" y="3203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O</a:t>
              </a:r>
              <a:endParaRPr/>
            </a:p>
          </p:txBody>
        </p:sp>
      </p:grpSp>
      <p:grpSp>
        <p:nvGrpSpPr>
          <p:cNvPr id="20" name=""/>
          <p:cNvGrpSpPr/>
          <p:nvPr/>
        </p:nvGrpSpPr>
        <p:grpSpPr>
          <a:xfrm>
            <a:off x="5940425" y="4221162"/>
            <a:ext cx="2232025" cy="2447925"/>
            <a:chOff x="3742" y="2659"/>
            <a:chExt cx="1406" cy="1542"/>
          </a:xfrm>
        </p:grpSpPr>
        <p:sp>
          <p:nvSpPr>
            <p:cNvPr id="21" name=""/>
            <p:cNvSpPr/>
            <p:nvPr/>
          </p:nvSpPr>
          <p:spPr>
            <a:xfrm>
              <a:off x="3742" y="2659"/>
              <a:ext cx="1406" cy="154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22" name=""/>
            <p:cNvGrpSpPr/>
            <p:nvPr/>
          </p:nvGrpSpPr>
          <p:grpSpPr>
            <a:xfrm>
              <a:off x="4014" y="2931"/>
              <a:ext cx="960" cy="960"/>
              <a:chOff x="528" y="1584"/>
              <a:chExt cx="960" cy="960"/>
            </a:xfrm>
          </p:grpSpPr>
          <p:sp>
            <p:nvSpPr>
              <p:cNvPr id="23" name=""/>
              <p:cNvSpPr/>
              <p:nvPr/>
            </p:nvSpPr>
            <p:spPr>
              <a:xfrm rot="0">
                <a:off x="4014" y="2931"/>
                <a:ext cx="960" cy="96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24" name=""/>
              <p:cNvSpPr/>
              <p:nvPr/>
            </p:nvSpPr>
            <p:spPr>
              <a:xfrm>
                <a:off x="528" y="1584"/>
                <a:ext cx="960" cy="960"/>
              </a:xfrm>
              <a:prstGeom prst="ellipse">
                <a:avLst/>
              </a:prstGeom>
              <a:ln w="57150">
                <a:solidFill>
                  <a:srgbClr val="000099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  <p:sp>
            <p:nvSpPr>
              <p:cNvPr id="25" name=""/>
              <p:cNvSpPr/>
              <p:nvPr/>
            </p:nvSpPr>
            <p:spPr>
              <a:xfrm>
                <a:off x="960" y="2016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0099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</p:grpSp>
        <p:sp>
          <p:nvSpPr>
            <p:cNvPr id="26" name=""/>
            <p:cNvSpPr/>
            <p:nvPr/>
          </p:nvSpPr>
          <p:spPr>
            <a:xfrm>
              <a:off x="4014" y="2750"/>
              <a:ext cx="0" cy="127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7" name=""/>
            <p:cNvSpPr/>
            <p:nvPr/>
          </p:nvSpPr>
          <p:spPr>
            <a:xfrm>
              <a:off x="4014" y="3430"/>
              <a:ext cx="862" cy="27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8" name=""/>
            <p:cNvSpPr/>
            <p:nvPr/>
          </p:nvSpPr>
          <p:spPr>
            <a:xfrm>
              <a:off x="4014" y="3430"/>
              <a:ext cx="454" cy="454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9" name=""/>
            <p:cNvSpPr/>
            <p:nvPr/>
          </p:nvSpPr>
          <p:spPr>
            <a:xfrm flipH="1">
              <a:off x="4468" y="3702"/>
              <a:ext cx="408" cy="18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30" name=""/>
            <p:cNvSpPr/>
            <p:nvPr/>
          </p:nvSpPr>
          <p:spPr>
            <a:xfrm>
              <a:off x="4377" y="3874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C</a:t>
              </a:r>
              <a:endParaRPr/>
            </a:p>
          </p:txBody>
        </p:sp>
        <p:sp>
          <p:nvSpPr>
            <p:cNvPr id="31" name=""/>
            <p:cNvSpPr/>
            <p:nvPr/>
          </p:nvSpPr>
          <p:spPr>
            <a:xfrm>
              <a:off x="4876" y="3612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B</a:t>
              </a:r>
              <a:endParaRPr/>
            </a:p>
          </p:txBody>
        </p:sp>
        <p:sp>
          <p:nvSpPr>
            <p:cNvPr id="32" name=""/>
            <p:cNvSpPr/>
            <p:nvPr/>
          </p:nvSpPr>
          <p:spPr>
            <a:xfrm>
              <a:off x="3833" y="3838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E</a:t>
              </a:r>
              <a:endParaRPr/>
            </a:p>
          </p:txBody>
        </p:sp>
        <p:sp>
          <p:nvSpPr>
            <p:cNvPr id="33" name=""/>
            <p:cNvSpPr/>
            <p:nvPr/>
          </p:nvSpPr>
          <p:spPr>
            <a:xfrm>
              <a:off x="3787" y="2659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F</a:t>
              </a:r>
              <a:endParaRPr/>
            </a:p>
          </p:txBody>
        </p:sp>
        <p:sp>
          <p:nvSpPr>
            <p:cNvPr id="34" name=""/>
            <p:cNvSpPr/>
            <p:nvPr/>
          </p:nvSpPr>
          <p:spPr>
            <a:xfrm>
              <a:off x="3742" y="3249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A</a:t>
              </a:r>
              <a:endParaRPr/>
            </a:p>
          </p:txBody>
        </p:sp>
        <p:sp>
          <p:nvSpPr>
            <p:cNvPr id="35" name=""/>
            <p:cNvSpPr/>
            <p:nvPr/>
          </p:nvSpPr>
          <p:spPr>
            <a:xfrm>
              <a:off x="4377" y="3067"/>
              <a:ext cx="272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Comic Sans MS"/>
                </a:rPr>
                <a:t>O</a:t>
              </a:r>
              <a:endParaRPr/>
            </a:p>
          </p:txBody>
        </p:sp>
      </p:grpSp>
      <p:sp>
        <p:nvSpPr>
          <p:cNvPr id="36" name=""/>
          <p:cNvSpPr/>
          <p:nvPr/>
        </p:nvSpPr>
        <p:spPr>
          <a:xfrm>
            <a:off x="6372225" y="5445125"/>
            <a:ext cx="1512887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7" name=""/>
          <p:cNvSpPr/>
          <p:nvPr/>
        </p:nvSpPr>
        <p:spPr>
          <a:xfrm>
            <a:off x="1187450" y="188912"/>
            <a:ext cx="7162800" cy="2041525"/>
          </a:xfrm>
          <a:prstGeom prst="rect">
            <a:avLst/>
          </a:prstGeom>
          <a:solidFill>
            <a:srgbClr val="69D382"/>
          </a:solidFill>
          <a:ln/>
        </p:spPr>
        <p:txBody>
          <a:bodyPr/>
          <a:lstStyle/>
          <a:p>
            <a:pPr/>
            <a:r>
              <a:rPr lang="en-US" sz="3200" b="1">
                <a:latin typeface="方正姚体"/>
              </a:rPr>
              <a:t>一般情况下，要证明一条直线为圆的切线，它过半径外端（即一点已在圆上）是已知给出时，只需证明直线垂直于这条半径。</a:t>
            </a:r>
            <a:endParaRPr/>
          </a:p>
        </p:txBody>
      </p:sp>
      <p:sp>
        <p:nvSpPr>
          <p:cNvPr id="38" name=""/>
          <p:cNvSpPr/>
          <p:nvPr/>
        </p:nvSpPr>
        <p:spPr>
          <a:xfrm flipV="1">
            <a:off x="7092950" y="5445125"/>
            <a:ext cx="792162" cy="720725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9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36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404812"/>
            <a:ext cx="7993062" cy="1563687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练习1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如图,AB是⊙O的直径,点D在AB的延长线  上,BD=OB,点C在圆上,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宋体"/>
              </a:rPr>
              <a:t>∠CAB=30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宋体"/>
              </a:rPr>
              <a:t>0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宋体"/>
              </a:rPr>
              <a:t>.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</a:t>
            </a:r>
            <a:endParaRPr/>
          </a:p>
          <a:p>
            <a:pPr>
              <a:lnSpc>
                <a:spcPct val="115000"/>
              </a:lnSpc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求证:DC是⊙O的切线.</a:t>
            </a:r>
            <a:endParaRPr/>
          </a:p>
        </p:txBody>
      </p:sp>
      <p:sp>
        <p:nvSpPr>
          <p:cNvPr id="3" name=""/>
          <p:cNvSpPr/>
          <p:nvPr/>
        </p:nvSpPr>
        <p:spPr>
          <a:xfrm flipH="1">
            <a:off x="6011862" y="2781300"/>
            <a:ext cx="360362" cy="719137"/>
          </a:xfrm>
          <a:prstGeom prst="line">
            <a:avLst/>
          </a:prstGeom>
          <a:ln w="38100">
            <a:solidFill>
              <a:srgbClr val="FF3300"/>
            </a:solidFill>
            <a:prstDash val="dashDot"/>
          </a:ln>
        </p:spPr>
        <p:txBody>
          <a:bodyPr wrap="none"/>
          <a:lstStyle/>
          <a:p>
            <a:pPr algn="ctr" fontAlgn="auto"/>
            <a:endParaRPr/>
          </a:p>
        </p:txBody>
      </p:sp>
      <p:grpSp>
        <p:nvGrpSpPr>
          <p:cNvPr id="4" name=""/>
          <p:cNvGrpSpPr/>
          <p:nvPr/>
        </p:nvGrpSpPr>
        <p:grpSpPr>
          <a:xfrm>
            <a:off x="4787900" y="2276475"/>
            <a:ext cx="3279775" cy="2089150"/>
            <a:chOff x="3016" y="1434"/>
            <a:chExt cx="2066" cy="1316"/>
          </a:xfrm>
        </p:grpSpPr>
        <p:sp>
          <p:nvSpPr>
            <p:cNvPr id="5" name=""/>
            <p:cNvSpPr/>
            <p:nvPr/>
          </p:nvSpPr>
          <p:spPr>
            <a:xfrm>
              <a:off x="3016" y="1434"/>
              <a:ext cx="2066" cy="131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6" name=""/>
            <p:cNvGrpSpPr/>
            <p:nvPr/>
          </p:nvGrpSpPr>
          <p:grpSpPr>
            <a:xfrm>
              <a:off x="3016" y="1434"/>
              <a:ext cx="2066" cy="1316"/>
              <a:chOff x="3016" y="1434"/>
              <a:chExt cx="2066" cy="1316"/>
            </a:xfrm>
          </p:grpSpPr>
          <p:sp>
            <p:nvSpPr>
              <p:cNvPr id="7" name=""/>
              <p:cNvSpPr/>
              <p:nvPr/>
            </p:nvSpPr>
            <p:spPr>
              <a:xfrm>
                <a:off x="3016" y="1434"/>
                <a:ext cx="2066" cy="1316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8" name=""/>
              <p:cNvGrpSpPr/>
              <p:nvPr/>
            </p:nvGrpSpPr>
            <p:grpSpPr>
              <a:xfrm>
                <a:off x="3243" y="1434"/>
                <a:ext cx="1633" cy="1316"/>
                <a:chOff x="3243" y="1434"/>
                <a:chExt cx="1633" cy="1316"/>
              </a:xfrm>
            </p:grpSpPr>
            <p:sp>
              <p:nvSpPr>
                <p:cNvPr id="9" name=""/>
                <p:cNvSpPr/>
                <p:nvPr/>
              </p:nvSpPr>
              <p:spPr>
                <a:xfrm>
                  <a:off x="3243" y="1434"/>
                  <a:ext cx="1633" cy="1316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grpSp>
              <p:nvGrpSpPr>
                <p:cNvPr id="10" name=""/>
                <p:cNvGrpSpPr/>
                <p:nvPr/>
              </p:nvGrpSpPr>
              <p:grpSpPr>
                <a:xfrm>
                  <a:off x="3243" y="1434"/>
                  <a:ext cx="1633" cy="1316"/>
                  <a:chOff x="3424" y="1298"/>
                  <a:chExt cx="1633" cy="1316"/>
                </a:xfrm>
              </p:grpSpPr>
              <p:sp>
                <p:nvSpPr>
                  <p:cNvPr id="11" name=""/>
                  <p:cNvSpPr/>
                  <p:nvPr/>
                </p:nvSpPr>
                <p:spPr>
                  <a:xfrm>
                    <a:off x="3243" y="1434"/>
                    <a:ext cx="1633" cy="1316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grpSp>
                <p:nvGrpSpPr>
                  <p:cNvPr id="12" name=""/>
                  <p:cNvGrpSpPr/>
                  <p:nvPr/>
                </p:nvGrpSpPr>
                <p:grpSpPr>
                  <a:xfrm>
                    <a:off x="3424" y="1298"/>
                    <a:ext cx="1633" cy="1316"/>
                    <a:chOff x="3424" y="1298"/>
                    <a:chExt cx="1633" cy="1316"/>
                  </a:xfrm>
                </p:grpSpPr>
                <p:sp>
                  <p:nvSpPr>
                    <p:cNvPr id="13" name=""/>
                    <p:cNvSpPr/>
                    <p:nvPr/>
                  </p:nvSpPr>
                  <p:spPr>
                    <a:xfrm>
                      <a:off x="3424" y="1298"/>
                      <a:ext cx="1633" cy="1316"/>
                    </a:xfrm>
                    <a:prstGeom prst="rect">
                      <a:avLst/>
                    </a:prstGeom>
                    <a:ln/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14" name=""/>
                    <p:cNvSpPr/>
                    <p:nvPr/>
                  </p:nvSpPr>
                  <p:spPr>
                    <a:xfrm>
                      <a:off x="3424" y="1570"/>
                      <a:ext cx="1088" cy="10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rgbClr val="000000"/>
                      </a:solidFill>
                    </a:ln>
                  </p:spPr>
                  <p:txBody>
                    <a:bodyPr wrap="none" anchor="ctr"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15" name=""/>
                    <p:cNvSpPr/>
                    <p:nvPr/>
                  </p:nvSpPr>
                  <p:spPr>
                    <a:xfrm flipH="1" flipV="1">
                      <a:off x="3606" y="1298"/>
                      <a:ext cx="1451" cy="771"/>
                    </a:xfrm>
                    <a:prstGeom prst="line">
                      <a:avLst/>
                    </a:prstGeom>
                    <a:ln w="38100">
                      <a:solidFill>
                        <a:srgbClr val="000000"/>
                      </a:solidFill>
                    </a:ln>
                  </p:spPr>
                  <p:txBody>
                    <a:bodyPr wrap="none"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16" name=""/>
                    <p:cNvSpPr/>
                    <p:nvPr/>
                  </p:nvSpPr>
                  <p:spPr>
                    <a:xfrm flipH="1">
                      <a:off x="3424" y="1616"/>
                      <a:ext cx="771" cy="453"/>
                    </a:xfrm>
                    <a:prstGeom prst="line">
                      <a:avLst/>
                    </a:prstGeom>
                    <a:ln w="38100">
                      <a:solidFill>
                        <a:srgbClr val="000000"/>
                      </a:solidFill>
                    </a:ln>
                  </p:spPr>
                  <p:txBody>
                    <a:bodyPr wrap="none"/>
                    <a:lstStyle/>
                    <a:p>
                      <a:pPr algn="ctr" fontAlgn="auto"/>
                      <a:endParaRPr/>
                    </a:p>
                  </p:txBody>
                </p:sp>
              </p:grpSp>
              <p:sp>
                <p:nvSpPr>
                  <p:cNvPr id="17" name=""/>
                  <p:cNvSpPr/>
                  <p:nvPr/>
                </p:nvSpPr>
                <p:spPr>
                  <a:xfrm>
                    <a:off x="3424" y="2069"/>
                    <a:ext cx="1633" cy="0"/>
                  </a:xfrm>
                  <a:prstGeom prst="line">
                    <a:avLst/>
                  </a:prstGeom>
                  <a:ln w="28575">
                    <a:solidFill>
                      <a:srgbClr val="000000"/>
                    </a:solidFill>
                  </a:ln>
                </p:spPr>
                <p:txBody>
                  <a:bodyPr wrap="none"/>
                  <a:lstStyle/>
                  <a:p>
                    <a:pPr algn="ctr" fontAlgn="auto"/>
                    <a:endParaRPr/>
                  </a:p>
                </p:txBody>
              </p:sp>
            </p:grpSp>
            <p:sp>
              <p:nvSpPr>
                <p:cNvPr id="18" name=""/>
                <p:cNvSpPr/>
                <p:nvPr/>
              </p:nvSpPr>
              <p:spPr>
                <a:xfrm>
                  <a:off x="3651" y="1570"/>
                  <a:ext cx="771" cy="826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8000">
                      <a:solidFill>
                        <a:srgbClr val="FF3300"/>
                      </a:solidFill>
                      <a:latin typeface="Times New Roman"/>
                    </a:rPr>
                    <a:t>.</a:t>
                  </a:r>
                  <a:endParaRPr/>
                </a:p>
              </p:txBody>
            </p:sp>
          </p:grpSp>
          <p:sp>
            <p:nvSpPr>
              <p:cNvPr id="19" name=""/>
              <p:cNvSpPr/>
              <p:nvPr/>
            </p:nvSpPr>
            <p:spPr>
              <a:xfrm>
                <a:off x="3016" y="2069"/>
                <a:ext cx="252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latin typeface="Times New Roman"/>
                  </a:rPr>
                  <a:t>A</a:t>
                </a:r>
                <a:endParaRPr/>
              </a:p>
            </p:txBody>
          </p:sp>
          <p:sp>
            <p:nvSpPr>
              <p:cNvPr id="20" name=""/>
              <p:cNvSpPr/>
              <p:nvPr/>
            </p:nvSpPr>
            <p:spPr>
              <a:xfrm>
                <a:off x="4286" y="2160"/>
                <a:ext cx="252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latin typeface="Times New Roman"/>
                  </a:rPr>
                  <a:t>B</a:t>
                </a:r>
                <a:endParaRPr/>
              </a:p>
            </p:txBody>
          </p:sp>
          <p:sp>
            <p:nvSpPr>
              <p:cNvPr id="21" name=""/>
              <p:cNvSpPr/>
              <p:nvPr/>
            </p:nvSpPr>
            <p:spPr>
              <a:xfrm>
                <a:off x="4830" y="2069"/>
                <a:ext cx="252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latin typeface="Times New Roman"/>
                  </a:rPr>
                  <a:t>D</a:t>
                </a:r>
                <a:endParaRPr/>
              </a:p>
            </p:txBody>
          </p:sp>
          <p:sp>
            <p:nvSpPr>
              <p:cNvPr id="22" name=""/>
              <p:cNvSpPr/>
              <p:nvPr/>
            </p:nvSpPr>
            <p:spPr>
              <a:xfrm>
                <a:off x="3923" y="1480"/>
                <a:ext cx="252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latin typeface="Times New Roman"/>
                  </a:rPr>
                  <a:t>C</a:t>
                </a:r>
                <a:endParaRPr/>
              </a:p>
            </p:txBody>
          </p:sp>
        </p:grpSp>
        <p:sp>
          <p:nvSpPr>
            <p:cNvPr id="23" name=""/>
            <p:cNvSpPr/>
            <p:nvPr/>
          </p:nvSpPr>
          <p:spPr>
            <a:xfrm>
              <a:off x="3651" y="2160"/>
              <a:ext cx="49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/>
                </a:rPr>
                <a:t>O</a:t>
              </a:r>
              <a:endParaRPr/>
            </a:p>
          </p:txBody>
        </p:sp>
      </p:grpSp>
      <p:sp>
        <p:nvSpPr>
          <p:cNvPr id="24" name=""/>
          <p:cNvSpPr/>
          <p:nvPr/>
        </p:nvSpPr>
        <p:spPr>
          <a:xfrm flipH="1">
            <a:off x="6011862" y="2781300"/>
            <a:ext cx="360362" cy="719137"/>
          </a:xfrm>
          <a:prstGeom prst="line">
            <a:avLst/>
          </a:prstGeom>
          <a:ln w="38100">
            <a:solidFill>
              <a:srgbClr val="FF33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25" name=""/>
          <p:cNvSpPr/>
          <p:nvPr/>
        </p:nvSpPr>
        <p:spPr>
          <a:xfrm>
            <a:off x="6372225" y="2781300"/>
            <a:ext cx="504825" cy="719137"/>
          </a:xfrm>
          <a:prstGeom prst="line">
            <a:avLst/>
          </a:prstGeom>
          <a:ln w="38100">
            <a:solidFill>
              <a:srgbClr val="FF33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26" name=""/>
          <p:cNvSpPr/>
          <p:nvPr/>
        </p:nvSpPr>
        <p:spPr>
          <a:xfrm>
            <a:off x="250825" y="4868862"/>
            <a:ext cx="8569325" cy="2014537"/>
          </a:xfrm>
          <a:prstGeom prst="rect">
            <a:avLst/>
          </a:prstGeom>
          <a:solidFill>
            <a:srgbClr val="FFCC99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3300"/>
                </a:solidFill>
                <a:latin typeface="Times New Roman"/>
              </a:rPr>
              <a:t>方法引导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3333cc"/>
                </a:solidFill>
                <a:latin typeface="Times New Roman"/>
              </a:rPr>
              <a:t>当已知直线与圆有公共点,要证明直线与圆相切时,可先连结圆心与公共点,再证明连线垂直于直线 ,这是证明切线的一种方法.</a:t>
            </a:r>
            <a:endParaRPr/>
          </a:p>
        </p:txBody>
      </p:sp>
      <p:sp>
        <p:nvSpPr>
          <p:cNvPr id="27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>
          <a:xfrm>
            <a:off x="4140200" y="1412875"/>
            <a:ext cx="4176712" cy="4733925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87312" y="250825"/>
            <a:ext cx="9056687" cy="9461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练习2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.在Rt△ABC中,∠B=90°,∠A的平分线交BC于D,以D为圆心,DB长为半径作⊙D.试说明:AC是⊙D的切线.</a:t>
            </a:r>
            <a:endParaRPr/>
          </a:p>
        </p:txBody>
      </p:sp>
      <p:sp>
        <p:nvSpPr>
          <p:cNvPr id="3" name=""/>
          <p:cNvSpPr/>
          <p:nvPr/>
        </p:nvSpPr>
        <p:spPr>
          <a:xfrm flipV="1">
            <a:off x="6011862" y="3716337"/>
            <a:ext cx="865187" cy="936625"/>
          </a:xfrm>
          <a:prstGeom prst="line">
            <a:avLst/>
          </a:prstGeom>
          <a:ln w="38100">
            <a:solidFill>
              <a:srgbClr val="FF3300"/>
            </a:solidFill>
            <a:prstDash val="dash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6877050" y="3357562"/>
            <a:ext cx="401637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F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50825" y="4941887"/>
            <a:ext cx="8569325" cy="1493837"/>
          </a:xfrm>
          <a:prstGeom prst="rect">
            <a:avLst/>
          </a:prstGeom>
          <a:solidFill>
            <a:srgbClr val="99CCFF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3300"/>
                </a:solidFill>
                <a:latin typeface="Times New Roman"/>
              </a:rPr>
              <a:t>方法引导</a:t>
            </a:r>
            <a:endParaRPr/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3300"/>
                </a:solidFill>
                <a:latin typeface="Times New Roman"/>
              </a:rPr>
              <a:t>若直线与圆的公共点未指明，则过圆心作直线的垂线段，然后说明这条线段的长等于圆的半径</a:t>
            </a:r>
            <a:r>
              <a:rPr lang="en-US" sz="2800" b="1">
                <a:solidFill>
                  <a:srgbClr val="3333cc"/>
                </a:solidFill>
                <a:latin typeface="Times New Roman"/>
              </a:rPr>
              <a:t>,这是证明切线的一种方法.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>
                <a:latin typeface="Times New Roman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ff9966"/>
        </a:accent4>
        <a:accent5>
          <a:srgbClr val="ff9966"/>
        </a:accent5>
        <a:accent6>
          <a:srgbClr val="ff9966"/>
        </a:accent6>
        <a:hlink>
          <a:srgbClr val="cc3300"/>
        </a:hlink>
        <a:folHlink>
          <a:srgbClr val="9966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3333cc"/>
        </a:hlink>
        <a:folHlink>
          <a:srgbClr val="af67ff"/>
        </a:folHlink>
      </a:clrScheme>
    </a:extraClrScheme>
    <a:extraClrScheme>
      <a:clrScheme name="dummyScheme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ef6f1"/>
        </a:accent3>
        <a:accent4>
          <a:srgbClr val="8dc6ff"/>
        </a:accent4>
        <a:accent5>
          <a:srgbClr val="8dc6ff"/>
        </a:accent5>
        <a:accent6>
          <a:srgbClr val="8dc6ff"/>
        </a:accent6>
        <a:hlink>
          <a:srgbClr val="0066cc"/>
        </a:hlink>
        <a:folHlink>
          <a:srgbClr val="00a800"/>
        </a:folHlink>
      </a:clrScheme>
    </a:extraClrScheme>
    <a:extraClrScheme>
      <a:clrScheme name="dummyScheme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d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5050"/>
        </a:hlink>
        <a:folHlink>
          <a:srgbClr val="ff9900"/>
        </a:folHlink>
      </a:clrScheme>
    </a:extraClrScheme>
    <a:extraClrScheme>
      <a:clrScheme name="dummyScheme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008080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ff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800000"/>
        </a:accent3>
        <a:accent4>
          <a:srgbClr val="be7960"/>
        </a:accent4>
        <a:accent5>
          <a:srgbClr val="be7960"/>
        </a:accent5>
        <a:accent6>
          <a:srgbClr val="be7960"/>
        </a:accent6>
        <a:hlink>
          <a:srgbClr val="ffff99"/>
        </a:hlink>
        <a:folHlink>
          <a:srgbClr val="d3a21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000099"/>
        </a:accent3>
        <a:accent4>
          <a:srgbClr val="00b000"/>
        </a:accent4>
        <a:accent5>
          <a:srgbClr val="00b000"/>
        </a:accent5>
        <a:accent6>
          <a:srgbClr val="00b000"/>
        </a:accent6>
        <a:hlink>
          <a:srgbClr val="66ccff"/>
        </a:hlink>
        <a:folHlink>
          <a:srgbClr val="ffe701"/>
        </a:folHlink>
      </a:clrScheme>
    </a:extraClrScheme>
    <a:extraClrScheme>
      <a:clrScheme name="dummyScheme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000000"/>
        </a:accent3>
        <a:accent4>
          <a:srgbClr val="468a4b"/>
        </a:accent4>
        <a:accent5>
          <a:srgbClr val="468a4b"/>
        </a:accent5>
        <a:accent6>
          <a:srgbClr val="468a4b"/>
        </a:accent6>
        <a:hlink>
          <a:srgbClr val="66ccff"/>
        </a:hlink>
        <a:folHlink>
          <a:srgbClr val="f0e500"/>
        </a:folHlink>
      </a:clrScheme>
    </a:extraClrScheme>
    <a:extraClrScheme>
      <a:clrScheme name="dummyScheme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686b5d"/>
        </a:accent3>
        <a:accent4>
          <a:srgbClr val="809ea8"/>
        </a:accent4>
        <a:accent5>
          <a:srgbClr val="809ea8"/>
        </a:accent5>
        <a:accent6>
          <a:srgbClr val="809ea8"/>
        </a:accent6>
        <a:hlink>
          <a:srgbClr val="ffcc66"/>
        </a:hlink>
        <a:folHlink>
          <a:srgbClr val="e9dcb9"/>
        </a:folHlink>
      </a:clrScheme>
    </a:extraClrScheme>
    <a:extraClrScheme>
      <a:clrScheme name="dummyScheme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666699"/>
        </a:accent3>
        <a:accent4>
          <a:srgbClr val="6666ff"/>
        </a:accent4>
        <a:accent5>
          <a:srgbClr val="6666ff"/>
        </a:accent5>
        <a:accent6>
          <a:srgbClr val="6666ff"/>
        </a:accent6>
        <a:hlink>
          <a:srgbClr val="99ccff"/>
        </a:hlink>
        <a:folHlink>
          <a:srgbClr val="ffff99"/>
        </a:folHlink>
      </a:clrScheme>
    </a:extraClrScheme>
    <a:extraClrScheme>
      <a:clrScheme name="dummyScheme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23e26"/>
        </a:accent3>
        <a:accent4>
          <a:srgbClr val="8f5f2f"/>
        </a:accent4>
        <a:accent5>
          <a:srgbClr val="8f5f2f"/>
        </a:accent5>
        <a:accent6>
          <a:srgbClr val="8f5f2f"/>
        </a:accent6>
        <a:hlink>
          <a:srgbClr val="ccb400"/>
        </a:hlink>
        <a:folHlink>
          <a:srgbClr val="8c9ea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</a:extraClrSchemeLst>
</a:theme>
</file>

<file path=ppt/theme/theme2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3333cc"/>
      </a:accent4>
      <a:accent5>
        <a:srgbClr val="3333cc"/>
      </a:accent5>
      <a:accent6>
        <a:srgbClr val="3333cc"/>
      </a:accent6>
      <a:hlink>
        <a:srgbClr val="ccccff"/>
      </a:hlink>
      <a:folHlink>
        <a:srgbClr val="b2b2b2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0000ff"/>
        </a:accent3>
        <a:accent4>
          <a:srgbClr val="00ffff"/>
        </a:accent4>
        <a:accent5>
          <a:srgbClr val="00ffff"/>
        </a:accent5>
        <a:accent6>
          <a:srgbClr val="00ffff"/>
        </a:accent6>
        <a:hlink>
          <a:srgbClr val="ff0000"/>
        </a:hlink>
        <a:folHlink>
          <a:srgbClr val="969696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3333cc"/>
        </a:accent4>
        <a:accent5>
          <a:srgbClr val="3333cc"/>
        </a:accent5>
        <a:accent6>
          <a:srgbClr val="3333cc"/>
        </a:accent6>
        <a:hlink>
          <a:srgbClr val="ccccff"/>
        </a:hlink>
        <a:folHlink>
          <a:srgbClr val="b2b2b2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808080"/>
        </a:accent4>
        <a:accent5>
          <a:srgbClr val="808080"/>
        </a:accent5>
        <a:accent6>
          <a:srgbClr val="808080"/>
        </a:accent6>
        <a:hlink>
          <a:srgbClr val="4d4d4d"/>
        </a:hlink>
        <a:folHlink>
          <a:srgbClr val="eaeaea"/>
        </a:folHlink>
      </a:clrScheme>
    </a:extraClrScheme>
    <a:extraClrScheme>
      <a:clrScheme name="dummyScheme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cc"/>
        </a:accent3>
        <a:accent4>
          <a:srgbClr val="800000"/>
        </a:accent4>
        <a:accent5>
          <a:srgbClr val="800000"/>
        </a:accent5>
        <a:accent6>
          <a:srgbClr val="800000"/>
        </a:accent6>
        <a:hlink>
          <a:srgbClr val="0033cc"/>
        </a:hlink>
        <a:folHlink>
          <a:srgbClr val="ffcc66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ff"/>
        </a:accent4>
        <a:accent5>
          <a:srgbClr val="0000ff"/>
        </a:accent5>
        <a:accent6>
          <a:srgbClr val="0000ff"/>
        </a:accent6>
        <a:hlink>
          <a:srgbClr val="cc00cc"/>
        </a:hlink>
        <a:folHlink>
          <a:srgbClr val="c0c0c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66ff"/>
        </a:accent4>
        <a:accent5>
          <a:srgbClr val="0066ff"/>
        </a:accent5>
        <a:accent6>
          <a:srgbClr val="0066ff"/>
        </a:accent6>
        <a:hlink>
          <a:srgbClr val="ff0000"/>
        </a:hlink>
        <a:folHlink>
          <a:srgbClr val="0099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99ffcc"/>
        </a:accent4>
        <a:accent5>
          <a:srgbClr val="99ffcc"/>
        </a:accent5>
        <a:accent6>
          <a:srgbClr val="99ffcc"/>
        </a:accent6>
        <a:hlink>
          <a:srgbClr val="cc00cc"/>
        </a:hlink>
        <a:folHlink>
          <a:srgbClr val="b2b2b2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3333cc"/>
        </a:accent4>
        <a:accent5>
          <a:srgbClr val="3333cc"/>
        </a:accent5>
        <a:accent6>
          <a:srgbClr val="3333cc"/>
        </a:accent6>
        <a:hlink>
          <a:srgbClr val="ccccff"/>
        </a:hlink>
        <a:folHlink>
          <a:srgbClr val="b2b2b2"/>
        </a:folHlink>
      </a:clrScheme>
    </a:extraClrScheme>
  </a:extraClrSchemeLst>
</a:theme>
</file>

<file path=ppt/theme/theme3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000000"/>
      </a:accent5>
      <a:accent6>
        <a:srgbClr val="000000"/>
      </a:accent6>
      <a:hlink>
        <a:srgbClr val="00b200"/>
      </a:hlink>
      <a:folHlink>
        <a:srgbClr val="703dff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00b200"/>
        </a:hlink>
        <a:folHlink>
          <a:srgbClr val="703dff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66"/>
        </a:accent4>
        <a:accent5>
          <a:srgbClr val="000066"/>
        </a:accent5>
        <a:accent6>
          <a:srgbClr val="000066"/>
        </a:accent6>
        <a:hlink>
          <a:srgbClr val="00b200"/>
        </a:hlink>
        <a:folHlink>
          <a:srgbClr val="ccff33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8080"/>
        </a:accent4>
        <a:accent5>
          <a:srgbClr val="008080"/>
        </a:accent5>
        <a:accent6>
          <a:srgbClr val="008080"/>
        </a:accent6>
        <a:hlink>
          <a:srgbClr val="009999"/>
        </a:hlink>
        <a:folHlink>
          <a:srgbClr val="3366cc"/>
        </a:folHlink>
      </a:clrScheme>
    </a:extraClrScheme>
    <a:extraClrScheme>
      <a:clrScheme name="dummyScheme">
        <a:dk1>
          <a:srgbClr val="ffffff"/>
        </a:dk1>
        <a:lt1>
          <a:srgbClr val="336600"/>
        </a:lt1>
        <a:dk2>
          <a:srgbClr val="ffffff"/>
        </a:dk2>
        <a:lt2>
          <a:srgbClr val="808000"/>
        </a:lt2>
        <a:accent1>
          <a:srgbClr val="99cc00"/>
        </a:accent1>
        <a:accent2>
          <a:srgbClr val="003300"/>
        </a:accent2>
        <a:accent3>
          <a:srgbClr val="336600"/>
        </a:accent3>
        <a:accent4>
          <a:srgbClr val="003300"/>
        </a:accent4>
        <a:accent5>
          <a:srgbClr val="003300"/>
        </a:accent5>
        <a:accent6>
          <a:srgbClr val="003300"/>
        </a:accent6>
        <a:hlink>
          <a:srgbClr val="cccc00"/>
        </a:hlink>
        <a:folHlink>
          <a:srgbClr val="ccff33"/>
        </a:folHlink>
      </a:clrScheme>
    </a:extraClrScheme>
    <a:extraClrScheme>
      <a:clrScheme name="dummyScheme">
        <a:dk1>
          <a:srgbClr val="ffffff"/>
        </a:dk1>
        <a:lt1>
          <a:srgbClr val="003366"/>
        </a:lt1>
        <a:dk2>
          <a:srgbClr val="ccecff"/>
        </a:dk2>
        <a:lt2>
          <a:srgbClr val="808080"/>
        </a:lt2>
        <a:accent1>
          <a:srgbClr val="33cccc"/>
        </a:accent1>
        <a:accent2>
          <a:srgbClr val="006699"/>
        </a:accent2>
        <a:accent3>
          <a:srgbClr val="003366"/>
        </a:accent3>
        <a:accent4>
          <a:srgbClr val="006699"/>
        </a:accent4>
        <a:accent5>
          <a:srgbClr val="006699"/>
        </a:accent5>
        <a:accent6>
          <a:srgbClr val="006699"/>
        </a:accent6>
        <a:hlink>
          <a:srgbClr val="00ffff"/>
        </a:hlink>
        <a:folHlink>
          <a:srgbClr val="0000ff"/>
        </a:folHlink>
      </a:clrScheme>
    </a:extraClrScheme>
    <a:extraClrScheme>
      <a:clrScheme name="dummyScheme">
        <a:dk1>
          <a:srgbClr val="ffffff"/>
        </a:dk1>
        <a:lt1>
          <a:srgbClr val="000066"/>
        </a:lt1>
        <a:dk2>
          <a:srgbClr val="ffffff"/>
        </a:dk2>
        <a:lt2>
          <a:srgbClr val="6666ff"/>
        </a:lt2>
        <a:accent1>
          <a:srgbClr val="33ccff"/>
        </a:accent1>
        <a:accent2>
          <a:srgbClr val="0000ff"/>
        </a:accent2>
        <a:accent3>
          <a:srgbClr val="000066"/>
        </a:accent3>
        <a:accent4>
          <a:srgbClr val="0000ff"/>
        </a:accent4>
        <a:accent5>
          <a:srgbClr val="0000ff"/>
        </a:accent5>
        <a:accent6>
          <a:srgbClr val="0000ff"/>
        </a:accent6>
        <a:hlink>
          <a:srgbClr val="ffff99"/>
        </a:hlink>
        <a:folHlink>
          <a:srgbClr val="ffcc00"/>
        </a:folHlink>
      </a:clrScheme>
    </a:extraClrScheme>
    <a:extraClrScheme>
      <a:clrScheme name="dummyScheme">
        <a:dk1>
          <a:srgbClr val="ffffff"/>
        </a:dk1>
        <a:lt1>
          <a:srgbClr val="800080"/>
        </a:lt1>
        <a:dk2>
          <a:srgbClr val="ffffff"/>
        </a:dk2>
        <a:lt2>
          <a:srgbClr val="000000"/>
        </a:lt2>
        <a:accent1>
          <a:srgbClr val="cc66ff"/>
        </a:accent1>
        <a:accent2>
          <a:srgbClr val="990099"/>
        </a:accent2>
        <a:accent3>
          <a:srgbClr val="800080"/>
        </a:accent3>
        <a:accent4>
          <a:srgbClr val="990099"/>
        </a:accent4>
        <a:accent5>
          <a:srgbClr val="990099"/>
        </a:accent5>
        <a:accent6>
          <a:srgbClr val="990099"/>
        </a:accent6>
        <a:hlink>
          <a:srgbClr val="ff9900"/>
        </a:hlink>
        <a:folHlink>
          <a:srgbClr val="ff33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ffffcc"/>
        </a:dk2>
        <a:lt2>
          <a:srgbClr val="ff3300"/>
        </a:lt2>
        <a:accent1>
          <a:srgbClr val="ff7c80"/>
        </a:accent1>
        <a:accent2>
          <a:srgbClr val="990000"/>
        </a:accent2>
        <a:accent3>
          <a:srgbClr val="800000"/>
        </a:accent3>
        <a:accent4>
          <a:srgbClr val="990000"/>
        </a:accent4>
        <a:accent5>
          <a:srgbClr val="990000"/>
        </a:accent5>
        <a:accent6>
          <a:srgbClr val="990000"/>
        </a:accent6>
        <a:hlink>
          <a:srgbClr val="ff66cc"/>
        </a:hlink>
        <a:folHlink>
          <a:srgbClr val="ff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00b200"/>
        </a:hlink>
        <a:folHlink>
          <a:srgbClr val="703dff"/>
        </a:folHlink>
      </a:clrScheme>
    </a:extraClrScheme>
  </a:extraClrSchemeLst>
</a:theme>
</file>